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9" r:id="rId14"/>
    <p:sldId id="270" r:id="rId15"/>
    <p:sldId id="271" r:id="rId16"/>
    <p:sldId id="272" r:id="rId17"/>
    <p:sldId id="273" r:id="rId18"/>
    <p:sldId id="275" r:id="rId19"/>
    <p:sldId id="276"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5620"/>
    <p:restoredTop sz="92416" autoAdjust="0"/>
  </p:normalViewPr>
  <p:slideViewPr>
    <p:cSldViewPr>
      <p:cViewPr varScale="1">
        <p:scale>
          <a:sx n="62" d="100"/>
          <a:sy n="62" d="100"/>
        </p:scale>
        <p:origin x="-90" y="-30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D2345508-CBDD-4CF7-85BC-43EDEC81E395}" type="datetimeFigureOut">
              <a:rPr lang="en-US" smtClean="0"/>
              <a:pPr/>
              <a:t>5/22/2010</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DEC2D126-22F3-41EF-9FF7-77F372F160A0}" type="slidenum">
              <a:rPr lang="en-NZ" smtClean="0"/>
              <a:pPr/>
              <a:t>‹#›</a:t>
            </a:fld>
            <a:endParaRPr lang="en-N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D2345508-CBDD-4CF7-85BC-43EDEC81E395}" type="datetimeFigureOut">
              <a:rPr lang="en-US" smtClean="0"/>
              <a:pPr/>
              <a:t>5/22/2010</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DEC2D126-22F3-41EF-9FF7-77F372F160A0}" type="slidenum">
              <a:rPr lang="en-NZ" smtClean="0"/>
              <a:pPr/>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D2345508-CBDD-4CF7-85BC-43EDEC81E395}" type="datetimeFigureOut">
              <a:rPr lang="en-US" smtClean="0"/>
              <a:pPr/>
              <a:t>5/22/2010</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DEC2D126-22F3-41EF-9FF7-77F372F160A0}" type="slidenum">
              <a:rPr lang="en-NZ" smtClean="0"/>
              <a:pPr/>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D2345508-CBDD-4CF7-85BC-43EDEC81E395}" type="datetimeFigureOut">
              <a:rPr lang="en-US" smtClean="0"/>
              <a:pPr/>
              <a:t>5/22/2010</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DEC2D126-22F3-41EF-9FF7-77F372F160A0}" type="slidenum">
              <a:rPr lang="en-NZ" smtClean="0"/>
              <a:pPr/>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2345508-CBDD-4CF7-85BC-43EDEC81E395}" type="datetimeFigureOut">
              <a:rPr lang="en-US" smtClean="0"/>
              <a:pPr/>
              <a:t>5/22/2010</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DEC2D126-22F3-41EF-9FF7-77F372F160A0}" type="slidenum">
              <a:rPr lang="en-NZ" smtClean="0"/>
              <a:pPr/>
              <a:t>‹#›</a:t>
            </a:fld>
            <a:endParaRPr lang="en-NZ"/>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D2345508-CBDD-4CF7-85BC-43EDEC81E395}" type="datetimeFigureOut">
              <a:rPr lang="en-US" smtClean="0"/>
              <a:pPr/>
              <a:t>5/22/2010</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DEC2D126-22F3-41EF-9FF7-77F372F160A0}" type="slidenum">
              <a:rPr lang="en-NZ" smtClean="0"/>
              <a:pPr/>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D2345508-CBDD-4CF7-85BC-43EDEC81E395}" type="datetimeFigureOut">
              <a:rPr lang="en-US" smtClean="0"/>
              <a:pPr/>
              <a:t>5/22/2010</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DEC2D126-22F3-41EF-9FF7-77F372F160A0}" type="slidenum">
              <a:rPr lang="en-NZ" smtClean="0"/>
              <a:pPr/>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D2345508-CBDD-4CF7-85BC-43EDEC81E395}" type="datetimeFigureOut">
              <a:rPr lang="en-US" smtClean="0"/>
              <a:pPr/>
              <a:t>5/22/2010</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DEC2D126-22F3-41EF-9FF7-77F372F160A0}" type="slidenum">
              <a:rPr lang="en-NZ" smtClean="0"/>
              <a:pPr/>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2345508-CBDD-4CF7-85BC-43EDEC81E395}" type="datetimeFigureOut">
              <a:rPr lang="en-US" smtClean="0"/>
              <a:pPr/>
              <a:t>5/22/2010</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DEC2D126-22F3-41EF-9FF7-77F372F160A0}" type="slidenum">
              <a:rPr lang="en-NZ" smtClean="0"/>
              <a:pPr/>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2345508-CBDD-4CF7-85BC-43EDEC81E395}" type="datetimeFigureOut">
              <a:rPr lang="en-US" smtClean="0"/>
              <a:pPr/>
              <a:t>5/22/2010</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DEC2D126-22F3-41EF-9FF7-77F372F160A0}" type="slidenum">
              <a:rPr lang="en-NZ" smtClean="0"/>
              <a:pPr/>
              <a:t>‹#›</a:t>
            </a:fld>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2345508-CBDD-4CF7-85BC-43EDEC81E395}" type="datetimeFigureOut">
              <a:rPr lang="en-US" smtClean="0"/>
              <a:pPr/>
              <a:t>5/22/2010</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DEC2D126-22F3-41EF-9FF7-77F372F160A0}" type="slidenum">
              <a:rPr lang="en-NZ" smtClean="0"/>
              <a:pPr/>
              <a:t>‹#›</a:t>
            </a:fld>
            <a:endParaRPr lang="en-N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2">
            <a:lumMod val="40000"/>
            <a:lumOff val="6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2345508-CBDD-4CF7-85BC-43EDEC81E395}" type="datetimeFigureOut">
              <a:rPr lang="en-US" smtClean="0"/>
              <a:pPr/>
              <a:t>5/22/2010</a:t>
            </a:fld>
            <a:endParaRPr lang="en-NZ"/>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EC2D126-22F3-41EF-9FF7-77F372F160A0}" type="slidenum">
              <a:rPr lang="en-NZ" smtClean="0"/>
              <a:pPr/>
              <a:t>‹#›</a:t>
            </a:fld>
            <a:endParaRPr lang="en-NZ"/>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video" Target="file:///\\dwsserver\john$\2010\PLanning\Technology\videos\completed%20work\coach%20Jodee%20anne.wmv"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video" Target="file:///\\dwsserver\john$\2010\PLanning\Technology\videos\completed%20work\healthy%20lifemorgan.wmv"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video" Target="file:///\\dwsserver\john$\2010\PLanning\Technology\videos\completed%20work\Good%20fitness%20celine.wmv"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video" Target="file:///\\dwsserver\john$\2010\PLanning\Technology\videos\completed%20work\movie%20makeremma.wmv"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1.xml"/><Relationship Id="rId1" Type="http://schemas.openxmlformats.org/officeDocument/2006/relationships/video" Target="file:///\\dwsserver\john$\2010\PLanning\Technology\videos\completed%20work\KEEPING%20OURSELFS%20FIT%20Kyleesha.wmv"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1.xml"/><Relationship Id="rId1" Type="http://schemas.openxmlformats.org/officeDocument/2006/relationships/video" Target="file:///\\dwsserver\john$\2010\PLanning\Technology\videos\completed%20work\stop%20motion%20animation%20ronee.wmv"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video" Target="file:///\\dwsserver\john$\2010\PLanning\Technology\videos\completed%20work\Keeping%20fit%20raua.wmv"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video" Target="file:///\\dwsserver\john$\2010\PLanning\Technology\videos\completed%20work\Keeping%20fit%20sam.wmv"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85918" y="1000108"/>
            <a:ext cx="5857916" cy="646331"/>
          </a:xfrm>
          <a:prstGeom prst="rect">
            <a:avLst/>
          </a:prstGeom>
          <a:noFill/>
        </p:spPr>
        <p:txBody>
          <a:bodyPr wrap="square" rtlCol="0">
            <a:spAutoFit/>
          </a:bodyPr>
          <a:lstStyle/>
          <a:p>
            <a:r>
              <a:rPr lang="en-NZ" sz="3600" dirty="0" smtClean="0"/>
              <a:t>Stop Motion Animation</a:t>
            </a:r>
            <a:endParaRPr lang="en-NZ" sz="3600" dirty="0"/>
          </a:p>
        </p:txBody>
      </p:sp>
      <p:sp>
        <p:nvSpPr>
          <p:cNvPr id="3" name="TextBox 2"/>
          <p:cNvSpPr txBox="1"/>
          <p:nvPr/>
        </p:nvSpPr>
        <p:spPr>
          <a:xfrm>
            <a:off x="714348" y="2571744"/>
            <a:ext cx="7072362" cy="1938992"/>
          </a:xfrm>
          <a:prstGeom prst="rect">
            <a:avLst/>
          </a:prstGeom>
          <a:noFill/>
        </p:spPr>
        <p:txBody>
          <a:bodyPr wrap="square" rtlCol="0">
            <a:spAutoFit/>
          </a:bodyPr>
          <a:lstStyle/>
          <a:p>
            <a:r>
              <a:rPr lang="en-NZ" sz="4000" dirty="0" smtClean="0"/>
              <a:t>We have been creating Stop Motion Animations that relate to “Keeping ourselves </a:t>
            </a:r>
            <a:r>
              <a:rPr lang="en-NZ" sz="4000" dirty="0" smtClean="0"/>
              <a:t>fit.” </a:t>
            </a:r>
            <a:endParaRPr lang="en-NZ" sz="4000" dirty="0"/>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8" presetClass="emph" presetSubtype="0" fill="hold" grpId="0" nodeType="clickEffect">
                                  <p:stCondLst>
                                    <p:cond delay="0"/>
                                  </p:stCondLst>
                                  <p:childTnLst>
                                    <p:animRot by="21600000">
                                      <p:cBhvr>
                                        <p:cTn id="11" dur="2000" fill="hold"/>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1"/>
          <p:cNvSpPr>
            <a:spLocks noChangeArrowheads="1"/>
          </p:cNvSpPr>
          <p:nvPr/>
        </p:nvSpPr>
        <p:spPr bwMode="auto">
          <a:xfrm>
            <a:off x="1" y="0"/>
            <a:ext cx="8929718" cy="69865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sng" strike="noStrike" cap="none" normalizeH="0" baseline="0" dirty="0" smtClean="0">
                <a:ln>
                  <a:noFill/>
                </a:ln>
                <a:solidFill>
                  <a:srgbClr val="000000"/>
                </a:solidFill>
                <a:effectLst/>
                <a:latin typeface="Papyrus" pitchFamily="66" charset="0"/>
                <a:ea typeface="Times New Roman" pitchFamily="18" charset="0"/>
              </a:rPr>
              <a:t>My Journey with Stop Motion Animation</a:t>
            </a:r>
          </a:p>
          <a:p>
            <a:pPr marL="0" marR="0" lvl="0" indent="0" algn="l" defTabSz="914400" rtl="0" eaLnBrk="1" fontAlgn="base" latinLnBrk="0" hangingPunct="1">
              <a:lnSpc>
                <a:spcPct val="100000"/>
              </a:lnSpc>
              <a:spcBef>
                <a:spcPct val="0"/>
              </a:spcBef>
              <a:spcAft>
                <a:spcPct val="0"/>
              </a:spcAft>
              <a:buClrTx/>
              <a:buSzTx/>
              <a:buFontTx/>
              <a:buNone/>
              <a:tabLst/>
            </a:pPr>
            <a:endParaRPr lang="en-US" sz="1600" b="1" dirty="0" smtClean="0">
              <a:solidFill>
                <a:srgbClr val="000000"/>
              </a:solidFill>
              <a:latin typeface="Papyrus" pitchFamily="66"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NZ"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000000"/>
                </a:solidFill>
                <a:effectLst/>
                <a:latin typeface="Papyrus" pitchFamily="66" charset="0"/>
                <a:ea typeface="Times New Roman" pitchFamily="18" charset="0"/>
              </a:rPr>
              <a:t>This term C4 and </a:t>
            </a:r>
            <a:r>
              <a:rPr kumimoji="0" lang="en-US" sz="1600" b="1" i="0" u="none" strike="noStrike" cap="none" normalizeH="0" baseline="0" dirty="0" smtClean="0">
                <a:ln>
                  <a:noFill/>
                </a:ln>
                <a:solidFill>
                  <a:srgbClr val="000000"/>
                </a:solidFill>
                <a:effectLst/>
                <a:latin typeface="Papyrus" pitchFamily="66" charset="0"/>
                <a:ea typeface="Times New Roman" pitchFamily="18" charset="0"/>
              </a:rPr>
              <a:t>I have </a:t>
            </a:r>
            <a:r>
              <a:rPr kumimoji="0" lang="en-US" sz="1600" b="1" i="0" u="none" strike="noStrike" cap="none" normalizeH="0" baseline="0" dirty="0" smtClean="0">
                <a:ln>
                  <a:noFill/>
                </a:ln>
                <a:solidFill>
                  <a:srgbClr val="000000"/>
                </a:solidFill>
                <a:effectLst/>
                <a:latin typeface="Papyrus" pitchFamily="66" charset="0"/>
                <a:ea typeface="Times New Roman" pitchFamily="18" charset="0"/>
              </a:rPr>
              <a:t>been learning and focusing on Stop Motion Animation. Our theme is keeping ourselves fit.</a:t>
            </a:r>
            <a:endParaRPr kumimoji="0" lang="en-NZ"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000000"/>
                </a:solidFill>
                <a:effectLst/>
                <a:latin typeface="Papyrus" pitchFamily="66" charset="0"/>
                <a:ea typeface="Times New Roman" pitchFamily="18" charset="0"/>
              </a:rPr>
              <a:t> The children in my group are Me, Te </a:t>
            </a:r>
            <a:r>
              <a:rPr kumimoji="0" lang="en-US" sz="1600" b="1" i="0" u="none" strike="noStrike" cap="none" normalizeH="0" baseline="0" dirty="0" err="1" smtClean="0">
                <a:ln>
                  <a:noFill/>
                </a:ln>
                <a:solidFill>
                  <a:srgbClr val="000000"/>
                </a:solidFill>
                <a:effectLst/>
                <a:latin typeface="Papyrus" pitchFamily="66" charset="0"/>
                <a:ea typeface="Times New Roman" pitchFamily="18" charset="0"/>
              </a:rPr>
              <a:t>Auripo</a:t>
            </a:r>
            <a:r>
              <a:rPr kumimoji="0" lang="en-US" sz="1600" b="1" i="0" u="none" strike="noStrike" cap="none" normalizeH="0" baseline="0" dirty="0" smtClean="0">
                <a:ln>
                  <a:noFill/>
                </a:ln>
                <a:solidFill>
                  <a:srgbClr val="000000"/>
                </a:solidFill>
                <a:effectLst/>
                <a:latin typeface="Papyrus" pitchFamily="66" charset="0"/>
                <a:ea typeface="Times New Roman" pitchFamily="18" charset="0"/>
              </a:rPr>
              <a:t>, Anna and </a:t>
            </a:r>
            <a:r>
              <a:rPr kumimoji="0" lang="en-US" sz="1600" b="1" i="0" u="none" strike="noStrike" cap="none" normalizeH="0" baseline="0" dirty="0" err="1" smtClean="0">
                <a:ln>
                  <a:noFill/>
                </a:ln>
                <a:solidFill>
                  <a:srgbClr val="000000"/>
                </a:solidFill>
                <a:effectLst/>
                <a:latin typeface="Papyrus" pitchFamily="66" charset="0"/>
                <a:ea typeface="Times New Roman" pitchFamily="18" charset="0"/>
              </a:rPr>
              <a:t>Manaia</a:t>
            </a:r>
            <a:r>
              <a:rPr kumimoji="0" lang="en-US" sz="1600" b="1" i="0" u="none" strike="noStrike" cap="none" normalizeH="0" baseline="0" dirty="0" smtClean="0">
                <a:ln>
                  <a:noFill/>
                </a:ln>
                <a:solidFill>
                  <a:srgbClr val="000000"/>
                </a:solidFill>
                <a:effectLst/>
                <a:latin typeface="Papyrus" pitchFamily="66" charset="0"/>
                <a:ea typeface="Times New Roman" pitchFamily="18" charset="0"/>
              </a:rPr>
              <a:t>. In every group there is a leader and our leader is me.</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NZ"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000000"/>
                </a:solidFill>
                <a:effectLst/>
                <a:latin typeface="Papyrus" pitchFamily="66" charset="0"/>
                <a:ea typeface="Times New Roman" pitchFamily="18" charset="0"/>
              </a:rPr>
              <a:t> First C4 had to watch some videos on Stop Motion Animation so we could understand what it is and means.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000000"/>
                </a:solidFill>
                <a:effectLst/>
                <a:latin typeface="Papyrus" pitchFamily="66" charset="0"/>
                <a:ea typeface="Times New Roman" pitchFamily="18" charset="0"/>
              </a:rPr>
              <a:t>After we understood what Stop Motion Animation was we made storyboards. After making our storyboards we made backgrounds with bright, beautiful </a:t>
            </a:r>
            <a:r>
              <a:rPr kumimoji="0" lang="en-US" sz="1600" b="1" i="0" u="none" strike="noStrike" cap="none" normalizeH="0" baseline="0" dirty="0" err="1" smtClean="0">
                <a:ln>
                  <a:noFill/>
                </a:ln>
                <a:solidFill>
                  <a:srgbClr val="000000"/>
                </a:solidFill>
                <a:effectLst/>
                <a:latin typeface="Papyrus" pitchFamily="66" charset="0"/>
                <a:ea typeface="Times New Roman" pitchFamily="18" charset="0"/>
              </a:rPr>
              <a:t>colours</a:t>
            </a:r>
            <a:r>
              <a:rPr kumimoji="0" lang="en-US" sz="1600" b="1" i="0" u="none" strike="noStrike" cap="none" normalizeH="0" baseline="0" dirty="0" smtClean="0">
                <a:ln>
                  <a:noFill/>
                </a:ln>
                <a:solidFill>
                  <a:srgbClr val="000000"/>
                </a:solidFill>
                <a:effectLst/>
                <a:latin typeface="Papyrus" pitchFamily="66" charset="0"/>
                <a:ea typeface="Times New Roman" pitchFamily="18" charset="0"/>
              </a:rPr>
              <a:t>. Then we got the camera and took some photos of little </a:t>
            </a:r>
            <a:r>
              <a:rPr kumimoji="0" lang="en-US" sz="1600" b="1" i="0" u="none" strike="noStrike" cap="none" normalizeH="0" baseline="0" dirty="0" err="1" smtClean="0">
                <a:ln>
                  <a:noFill/>
                </a:ln>
                <a:solidFill>
                  <a:srgbClr val="000000"/>
                </a:solidFill>
                <a:effectLst/>
                <a:latin typeface="Papyrus" pitchFamily="66" charset="0"/>
                <a:ea typeface="Times New Roman" pitchFamily="18" charset="0"/>
              </a:rPr>
              <a:t>lego</a:t>
            </a:r>
            <a:r>
              <a:rPr kumimoji="0" lang="en-US" sz="1600" b="1" i="0" u="none" strike="noStrike" cap="none" normalizeH="0" baseline="0" dirty="0" smtClean="0">
                <a:ln>
                  <a:noFill/>
                </a:ln>
                <a:solidFill>
                  <a:srgbClr val="000000"/>
                </a:solidFill>
                <a:effectLst/>
                <a:latin typeface="Papyrus" pitchFamily="66" charset="0"/>
                <a:ea typeface="Times New Roman" pitchFamily="18" charset="0"/>
              </a:rPr>
              <a:t> characters. When we were moving the </a:t>
            </a:r>
            <a:r>
              <a:rPr kumimoji="0" lang="en-US" sz="1600" b="1" i="0" u="none" strike="noStrike" cap="none" normalizeH="0" baseline="0" dirty="0" err="1" smtClean="0">
                <a:ln>
                  <a:noFill/>
                </a:ln>
                <a:solidFill>
                  <a:srgbClr val="000000"/>
                </a:solidFill>
                <a:effectLst/>
                <a:latin typeface="Papyrus" pitchFamily="66" charset="0"/>
                <a:ea typeface="Times New Roman" pitchFamily="18" charset="0"/>
              </a:rPr>
              <a:t>lego</a:t>
            </a:r>
            <a:r>
              <a:rPr kumimoji="0" lang="en-US" sz="1600" b="1" i="0" u="none" strike="noStrike" cap="none" normalizeH="0" baseline="0" dirty="0" smtClean="0">
                <a:ln>
                  <a:noFill/>
                </a:ln>
                <a:solidFill>
                  <a:srgbClr val="000000"/>
                </a:solidFill>
                <a:effectLst/>
                <a:latin typeface="Papyrus" pitchFamily="66" charset="0"/>
                <a:ea typeface="Times New Roman" pitchFamily="18" charset="0"/>
              </a:rPr>
              <a:t> pieces it was very difficult.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NZ"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000000"/>
                </a:solidFill>
                <a:effectLst/>
                <a:latin typeface="Papyrus" pitchFamily="66" charset="0"/>
                <a:ea typeface="Times New Roman" pitchFamily="18" charset="0"/>
              </a:rPr>
              <a:t>My  group took a lot of photos which took a lot of hard work. After taking all the photos we learnt how to download all of our photos on to the computer. Sometime later we had to import the photos on to Windows Movie Maker. The most annoying part was dragging all of the photos in the timeline to form the movie. We learnt that we could have just pressed  “</a:t>
            </a:r>
            <a:r>
              <a:rPr kumimoji="0" lang="en-US" sz="1600" b="1" i="0" u="none" strike="noStrike" cap="none" normalizeH="0" baseline="0" dirty="0" smtClean="0">
                <a:ln>
                  <a:noFill/>
                </a:ln>
                <a:solidFill>
                  <a:srgbClr val="000000"/>
                </a:solidFill>
                <a:effectLst/>
                <a:latin typeface="Papyrus" pitchFamily="66" charset="0"/>
                <a:ea typeface="Times New Roman" pitchFamily="18" charset="0"/>
              </a:rPr>
              <a:t>Control </a:t>
            </a:r>
            <a:r>
              <a:rPr kumimoji="0" lang="en-US" sz="1600" b="1" i="0" u="none" strike="noStrike" cap="none" normalizeH="0" baseline="0" dirty="0" smtClean="0">
                <a:ln>
                  <a:noFill/>
                </a:ln>
                <a:solidFill>
                  <a:srgbClr val="000000"/>
                </a:solidFill>
                <a:effectLst/>
                <a:latin typeface="Papyrus" pitchFamily="66" charset="0"/>
                <a:ea typeface="Times New Roman" pitchFamily="18" charset="0"/>
              </a:rPr>
              <a:t>A” and dragged all the photos at once. Next we had to make titles at the beginning and ending of the movie. All the bits my team and I got frustrated at were while we were putting music in, it kept freezing over and over. This was because the photos were too big so we had to make them smaller using the paint program. Our group nearly gave up but then we made them smaller and it worked. We were so relieved. After that we added our voices to the movement of the </a:t>
            </a:r>
            <a:r>
              <a:rPr kumimoji="0" lang="en-US" sz="1600" b="1" i="0" u="none" strike="noStrike" cap="none" normalizeH="0" baseline="0" dirty="0" err="1" smtClean="0">
                <a:ln>
                  <a:noFill/>
                </a:ln>
                <a:solidFill>
                  <a:srgbClr val="000000"/>
                </a:solidFill>
                <a:effectLst/>
                <a:latin typeface="Papyrus" pitchFamily="66" charset="0"/>
                <a:ea typeface="Times New Roman" pitchFamily="18" charset="0"/>
              </a:rPr>
              <a:t>lego</a:t>
            </a:r>
            <a:r>
              <a:rPr kumimoji="0" lang="en-US" sz="1600" b="1" i="0" u="none" strike="noStrike" cap="none" normalizeH="0" baseline="0" dirty="0" smtClean="0">
                <a:ln>
                  <a:noFill/>
                </a:ln>
                <a:solidFill>
                  <a:srgbClr val="000000"/>
                </a:solidFill>
                <a:effectLst/>
                <a:latin typeface="Papyrus" pitchFamily="66" charset="0"/>
                <a:ea typeface="Times New Roman" pitchFamily="18" charset="0"/>
              </a:rPr>
              <a:t> men and our movie was complete.</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NZ"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000000"/>
                </a:solidFill>
                <a:effectLst/>
                <a:latin typeface="Papyrus" pitchFamily="66" charset="0"/>
                <a:ea typeface="Times New Roman" pitchFamily="18" charset="0"/>
              </a:rPr>
              <a:t> If my group had another chance we would go back and all work together and not just one person doing it. Everybody in my group </a:t>
            </a:r>
            <a:r>
              <a:rPr kumimoji="0" lang="en-US" sz="1600" b="1" i="0" u="none" strike="noStrike" cap="none" normalizeH="0" baseline="0" dirty="0" smtClean="0">
                <a:ln>
                  <a:noFill/>
                </a:ln>
                <a:solidFill>
                  <a:srgbClr val="000000"/>
                </a:solidFill>
                <a:effectLst/>
                <a:latin typeface="Papyrus" pitchFamily="66" charset="0"/>
                <a:ea typeface="Times New Roman" pitchFamily="18" charset="0"/>
              </a:rPr>
              <a:t> at </a:t>
            </a:r>
            <a:r>
              <a:rPr kumimoji="0" lang="en-US" sz="1600" b="1" i="0" u="none" strike="noStrike" cap="none" normalizeH="0" baseline="0" dirty="0" smtClean="0">
                <a:ln>
                  <a:noFill/>
                </a:ln>
                <a:solidFill>
                  <a:srgbClr val="000000"/>
                </a:solidFill>
                <a:effectLst/>
                <a:latin typeface="Papyrus" pitchFamily="66" charset="0"/>
                <a:ea typeface="Times New Roman" pitchFamily="18" charset="0"/>
              </a:rPr>
              <a:t>times wasted the </a:t>
            </a:r>
            <a:r>
              <a:rPr kumimoji="0" lang="en-US" sz="1600" b="1" i="0" u="none" strike="noStrike" cap="none" normalizeH="0" baseline="0" dirty="0" smtClean="0">
                <a:ln>
                  <a:noFill/>
                </a:ln>
                <a:solidFill>
                  <a:srgbClr val="000000"/>
                </a:solidFill>
                <a:effectLst/>
                <a:latin typeface="Papyrus" pitchFamily="66" charset="0"/>
                <a:ea typeface="Times New Roman" pitchFamily="18" charset="0"/>
              </a:rPr>
              <a:t>classes </a:t>
            </a:r>
            <a:r>
              <a:rPr kumimoji="0" lang="en-US" sz="1600" b="1" i="0" u="none" strike="noStrike" cap="none" normalizeH="0" baseline="0" dirty="0" smtClean="0">
                <a:ln>
                  <a:noFill/>
                </a:ln>
                <a:solidFill>
                  <a:srgbClr val="000000"/>
                </a:solidFill>
                <a:effectLst/>
                <a:latin typeface="Papyrus" pitchFamily="66" charset="0"/>
                <a:ea typeface="Times New Roman" pitchFamily="18" charset="0"/>
              </a:rPr>
              <a:t>time!    </a:t>
            </a:r>
            <a:endParaRPr kumimoji="0" lang="en-NZ"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000000"/>
                </a:solidFill>
                <a:effectLst/>
                <a:latin typeface="Papyrus" pitchFamily="66" charset="0"/>
                <a:ea typeface="Times New Roman" pitchFamily="18" charset="0"/>
              </a:rPr>
              <a:t>   By </a:t>
            </a:r>
            <a:r>
              <a:rPr kumimoji="0" lang="en-US" sz="1600" b="1" i="0" u="none" strike="noStrike" cap="none" normalizeH="0" baseline="0" dirty="0" err="1" smtClean="0">
                <a:ln>
                  <a:noFill/>
                </a:ln>
                <a:solidFill>
                  <a:srgbClr val="000000"/>
                </a:solidFill>
                <a:effectLst/>
                <a:latin typeface="Papyrus" pitchFamily="66" charset="0"/>
                <a:ea typeface="Times New Roman" pitchFamily="18" charset="0"/>
              </a:rPr>
              <a:t>Jodee</a:t>
            </a:r>
            <a:r>
              <a:rPr kumimoji="0" lang="en-US" sz="1600" b="1" i="0" u="none" strike="noStrike" cap="none" normalizeH="0" baseline="0" dirty="0" smtClean="0">
                <a:ln>
                  <a:noFill/>
                </a:ln>
                <a:solidFill>
                  <a:srgbClr val="000000"/>
                </a:solidFill>
                <a:effectLst/>
                <a:latin typeface="Papyrus" pitchFamily="66" charset="0"/>
                <a:ea typeface="Times New Roman" pitchFamily="18" charset="0"/>
              </a:rPr>
              <a:t> Anne </a:t>
            </a:r>
            <a:endParaRPr kumimoji="0" lang="en-US" sz="16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ach Jodee anne.wmv">
            <a:hlinkClick r:id="" action="ppaction://media"/>
          </p:cNvPr>
          <p:cNvPicPr>
            <a:picLocks noRot="1" noChangeAspect="1"/>
          </p:cNvPicPr>
          <p:nvPr>
            <a:videoFile r:link="rId1"/>
          </p:nvPr>
        </p:nvPicPr>
        <p:blipFill>
          <a:blip r:embed="rId3"/>
          <a:stretch>
            <a:fillRect/>
          </a:stretch>
        </p:blipFill>
        <p:spPr>
          <a:xfrm>
            <a:off x="1524000" y="1143000"/>
            <a:ext cx="6096000" cy="4572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72399"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ChangeArrowheads="1"/>
          </p:cNvSpPr>
          <p:nvPr/>
        </p:nvSpPr>
        <p:spPr bwMode="auto">
          <a:xfrm>
            <a:off x="500034" y="142852"/>
            <a:ext cx="8143932" cy="59400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pitchFamily="34" charset="0"/>
                <a:ea typeface="Times New Roman" pitchFamily="18" charset="0"/>
              </a:rPr>
              <a:t>Report from our work							</a:t>
            </a:r>
            <a:endParaRPr kumimoji="0" lang="en-NZ" sz="2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pitchFamily="34" charset="0"/>
                <a:ea typeface="Times New Roman" pitchFamily="18" charset="0"/>
              </a:rPr>
              <a:t>C4 was doing stop motion animation last week. First we watched video’s on how to make a movie and some of the examples. Then we had to create our theme, my group’s theme was “exercising makes a good healthy life.”								  </a:t>
            </a:r>
            <a:endParaRPr kumimoji="0" lang="en-NZ" sz="2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pitchFamily="34" charset="0"/>
                <a:ea typeface="Times New Roman" pitchFamily="18" charset="0"/>
              </a:rPr>
              <a:t>After we made our storyboards we did a practice (To try it out). We moved our Lego people men and then we took photos. After we put the photos on the computer. Then we made a movie from using Windows Movie Maker.</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pitchFamily="34" charset="0"/>
                <a:ea typeface="Times New Roman" pitchFamily="18" charset="0"/>
              </a:rPr>
              <a:t> We made a title and an ending. Then we put the music in and the narration (the narration is where we record our voices and connect it to the Lego men).We were ready for our real movie (we did the same as I wrote). We didn’t get to finish our last part to the real movie.						    </a:t>
            </a:r>
            <a:endParaRPr kumimoji="0" lang="en-NZ" sz="2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pitchFamily="34" charset="0"/>
                <a:ea typeface="Times New Roman" pitchFamily="18" charset="0"/>
              </a:rPr>
              <a:t>I am putting our work into our report. We had fun but the work is still important. If we went back in time our group would add that last part.</a:t>
            </a:r>
            <a:endParaRPr kumimoji="0" lang="en-NZ" sz="2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pitchFamily="34" charset="0"/>
                <a:ea typeface="Times New Roman" pitchFamily="18" charset="0"/>
              </a:rPr>
              <a:t>From Morgan King.</a:t>
            </a:r>
            <a:endParaRPr kumimoji="0" lang="en-US" sz="20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healthy lifemorgan.wmv">
            <a:hlinkClick r:id="" action="ppaction://media"/>
          </p:cNvPr>
          <p:cNvPicPr>
            <a:picLocks noGrp="1" noRot="1" noChangeAspect="1"/>
          </p:cNvPicPr>
          <p:nvPr>
            <p:ph idx="1"/>
            <a:videoFile r:link="rId1"/>
          </p:nvPr>
        </p:nvPicPr>
        <p:blipFill>
          <a:blip r:embed="rId3"/>
          <a:stretch>
            <a:fillRect/>
          </a:stretch>
        </p:blipFill>
        <p:spPr>
          <a:xfrm>
            <a:off x="642910" y="571480"/>
            <a:ext cx="7715304" cy="557690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55878"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35" name="WordArt 15"/>
          <p:cNvSpPr>
            <a:spLocks noChangeArrowheads="1" noChangeShapeType="1" noTextEdit="1"/>
          </p:cNvSpPr>
          <p:nvPr/>
        </p:nvSpPr>
        <p:spPr bwMode="auto">
          <a:xfrm>
            <a:off x="857224" y="500042"/>
            <a:ext cx="6103938" cy="800100"/>
          </a:xfrm>
          <a:prstGeom prst="rect">
            <a:avLst/>
          </a:prstGeom>
        </p:spPr>
        <p:txBody>
          <a:bodyPr wrap="none" fromWordArt="1">
            <a:prstTxWarp prst="textPlain">
              <a:avLst>
                <a:gd name="adj" fmla="val 50000"/>
              </a:avLst>
            </a:prstTxWarp>
          </a:bodyPr>
          <a:lstStyle/>
          <a:p>
            <a:pPr algn="ctr" rtl="0"/>
            <a:r>
              <a:rPr lang="en-NZ" sz="3600" kern="10" spc="0" dirty="0" smtClean="0">
                <a:ln w="12700">
                  <a:solidFill>
                    <a:srgbClr val="3333CC"/>
                  </a:solidFill>
                  <a:round/>
                  <a:headEnd/>
                  <a:tailEnd/>
                </a:ln>
                <a:solidFill>
                  <a:srgbClr val="B2B2B2">
                    <a:alpha val="50000"/>
                  </a:srgbClr>
                </a:solidFill>
                <a:effectLst>
                  <a:outerShdw dist="45791" dir="2021404" algn="ctr" rotWithShape="0">
                    <a:srgbClr val="9999FF"/>
                  </a:outerShdw>
                </a:effectLst>
                <a:latin typeface="Bradley Hand ITC"/>
              </a:rPr>
              <a:t>stop motion animation</a:t>
            </a:r>
            <a:endParaRPr lang="en-NZ" sz="3600" kern="10" spc="0" dirty="0">
              <a:ln w="12700">
                <a:solidFill>
                  <a:srgbClr val="3333CC"/>
                </a:solidFill>
                <a:round/>
                <a:headEnd/>
                <a:tailEnd/>
              </a:ln>
              <a:solidFill>
                <a:srgbClr val="B2B2B2">
                  <a:alpha val="50000"/>
                </a:srgbClr>
              </a:solidFill>
              <a:effectLst>
                <a:outerShdw dist="45791" dir="2021404" algn="ctr" rotWithShape="0">
                  <a:srgbClr val="9999FF"/>
                </a:outerShdw>
              </a:effectLst>
              <a:latin typeface="Bradley Hand ITC"/>
            </a:endParaRPr>
          </a:p>
        </p:txBody>
      </p:sp>
      <p:sp>
        <p:nvSpPr>
          <p:cNvPr id="5121" name="AutoShape 1" descr="P2020131"/>
          <p:cNvSpPr>
            <a:spLocks noChangeArrowheads="1"/>
          </p:cNvSpPr>
          <p:nvPr/>
        </p:nvSpPr>
        <p:spPr bwMode="auto">
          <a:xfrm>
            <a:off x="1357290" y="4929198"/>
            <a:ext cx="1485900" cy="1714500"/>
          </a:xfrm>
          <a:prstGeom prst="flowChartInternalStorage">
            <a:avLst/>
          </a:prstGeom>
          <a:blipFill dpi="0" rotWithShape="0">
            <a:blip r:embed="rId2" cstate="print"/>
            <a:srcRect/>
            <a:stretch>
              <a:fillRect b="-15556"/>
            </a:stretch>
          </a:blip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NZ"/>
          </a:p>
        </p:txBody>
      </p:sp>
      <p:sp>
        <p:nvSpPr>
          <p:cNvPr id="5123" name="AutoShape 3" descr="P2020143"/>
          <p:cNvSpPr>
            <a:spLocks noChangeArrowheads="1"/>
          </p:cNvSpPr>
          <p:nvPr/>
        </p:nvSpPr>
        <p:spPr bwMode="auto">
          <a:xfrm>
            <a:off x="6500826" y="4929198"/>
            <a:ext cx="1485900" cy="1714500"/>
          </a:xfrm>
          <a:prstGeom prst="flowChartInternalStorage">
            <a:avLst/>
          </a:prstGeom>
          <a:blipFill dpi="0" rotWithShape="1">
            <a:blip r:embed="rId3" cstate="print"/>
            <a:srcRect/>
            <a:stretch>
              <a:fillRect/>
            </a:stretch>
          </a:blip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NZ"/>
          </a:p>
        </p:txBody>
      </p:sp>
      <p:sp>
        <p:nvSpPr>
          <p:cNvPr id="5127" name="AutoShape 7" descr="P2020144"/>
          <p:cNvSpPr>
            <a:spLocks noChangeArrowheads="1"/>
          </p:cNvSpPr>
          <p:nvPr/>
        </p:nvSpPr>
        <p:spPr bwMode="auto">
          <a:xfrm>
            <a:off x="4786314" y="4929198"/>
            <a:ext cx="1485900" cy="1714500"/>
          </a:xfrm>
          <a:prstGeom prst="flowChartInternalStorage">
            <a:avLst/>
          </a:prstGeom>
          <a:blipFill dpi="0" rotWithShape="1">
            <a:blip r:embed="rId4" cstate="print"/>
            <a:srcRect/>
            <a:stretch>
              <a:fillRect/>
            </a:stretch>
          </a:blip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NZ"/>
          </a:p>
        </p:txBody>
      </p:sp>
      <p:sp>
        <p:nvSpPr>
          <p:cNvPr id="5122" name="AutoShape 2" descr="my preshest photo"/>
          <p:cNvSpPr>
            <a:spLocks noChangeArrowheads="1"/>
          </p:cNvSpPr>
          <p:nvPr/>
        </p:nvSpPr>
        <p:spPr bwMode="auto">
          <a:xfrm>
            <a:off x="3000364" y="4929198"/>
            <a:ext cx="1485900" cy="1714500"/>
          </a:xfrm>
          <a:prstGeom prst="flowChartInternalStorage">
            <a:avLst/>
          </a:prstGeom>
          <a:blipFill dpi="0" rotWithShape="1">
            <a:blip r:embed="rId5" cstate="print"/>
            <a:srcRect/>
            <a:stretch>
              <a:fillRect/>
            </a:stretch>
          </a:blip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NZ"/>
          </a:p>
        </p:txBody>
      </p:sp>
      <p:sp>
        <p:nvSpPr>
          <p:cNvPr id="5139" name="Line 19"/>
          <p:cNvSpPr>
            <a:spLocks noChangeShapeType="1"/>
          </p:cNvSpPr>
          <p:nvPr/>
        </p:nvSpPr>
        <p:spPr bwMode="auto">
          <a:xfrm>
            <a:off x="-1028700" y="457200"/>
            <a:ext cx="0" cy="9944100"/>
          </a:xfrm>
          <a:prstGeom prst="line">
            <a:avLst/>
          </a:prstGeom>
          <a:noFill/>
          <a:ln w="9525">
            <a:solidFill>
              <a:srgbClr val="800080"/>
            </a:solidFill>
            <a:round/>
            <a:headEnd/>
            <a:tailEnd/>
          </a:ln>
        </p:spPr>
        <p:txBody>
          <a:bodyPr vert="horz" wrap="square" lIns="91440" tIns="45720" rIns="91440" bIns="45720" numCol="1" anchor="t" anchorCtr="0" compatLnSpc="1">
            <a:prstTxWarp prst="textNoShape">
              <a:avLst/>
            </a:prstTxWarp>
          </a:bodyPr>
          <a:lstStyle/>
          <a:p>
            <a:endParaRPr lang="en-NZ"/>
          </a:p>
        </p:txBody>
      </p:sp>
      <p:sp>
        <p:nvSpPr>
          <p:cNvPr id="5144" name="Rectangle 24"/>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ea typeface="Times New Roman" pitchFamily="18" charset="0"/>
              </a:rPr>
              <a:t> </a:t>
            </a:r>
            <a:endParaRPr kumimoji="0" lang="en-NZ" sz="1100" b="0" i="0" u="none" strike="noStrike" cap="none" normalizeH="0" baseline="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NZ" sz="1800" b="0" i="0" u="none" strike="noStrike" cap="none" normalizeH="0" baseline="0" smtClean="0">
              <a:ln>
                <a:noFill/>
              </a:ln>
              <a:solidFill>
                <a:schemeClr val="tx1"/>
              </a:solidFill>
              <a:effectLst/>
              <a:latin typeface="Arial" pitchFamily="34" charset="0"/>
            </a:endParaRPr>
          </a:p>
        </p:txBody>
      </p:sp>
      <p:sp>
        <p:nvSpPr>
          <p:cNvPr id="5146" name="Rectangle 26"/>
          <p:cNvSpPr>
            <a:spLocks noChangeArrowheads="1"/>
          </p:cNvSpPr>
          <p:nvPr/>
        </p:nvSpPr>
        <p:spPr bwMode="auto">
          <a:xfrm>
            <a:off x="0" y="914400"/>
            <a:ext cx="8824852" cy="369331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NZ" sz="1800" b="0" i="0" u="none" strike="noStrike" cap="none" normalizeH="0" baseline="0" dirty="0" smtClean="0">
                <a:ln>
                  <a:noFill/>
                </a:ln>
                <a:solidFill>
                  <a:schemeClr val="tx1"/>
                </a:solidFill>
                <a:effectLst/>
                <a:latin typeface="Arial" pitchFamily="34" charset="0"/>
              </a:rPr>
              <a:t/>
            </a:r>
            <a:br>
              <a:rPr kumimoji="0" lang="en-NZ" sz="1800" b="0" i="0" u="none" strike="noStrike" cap="none" normalizeH="0" baseline="0" dirty="0" smtClean="0">
                <a:ln>
                  <a:noFill/>
                </a:ln>
                <a:solidFill>
                  <a:schemeClr val="tx1"/>
                </a:solidFill>
                <a:effectLst/>
                <a:latin typeface="Arial" pitchFamily="34" charset="0"/>
              </a:rPr>
            </a:br>
            <a:endParaRPr kumimoji="0" lang="en-NZ" sz="18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993366"/>
                </a:solidFill>
                <a:effectLst/>
                <a:latin typeface="Comic Sans MS" pitchFamily="66" charset="0"/>
                <a:ea typeface="Times New Roman" pitchFamily="18" charset="0"/>
              </a:rPr>
              <a:t>C4 was doing a project on stop motion animation. At first I had no idea what stop motion animation was.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993366"/>
                </a:solidFill>
                <a:effectLst/>
                <a:latin typeface="Comic Sans MS" pitchFamily="66" charset="0"/>
                <a:ea typeface="Times New Roman" pitchFamily="18" charset="0"/>
              </a:rPr>
              <a:t> Then Mr. T went on </a:t>
            </a:r>
            <a:r>
              <a:rPr kumimoji="0" lang="en-US" sz="1400" b="0" i="0" u="none" strike="noStrike" cap="none" normalizeH="0" baseline="0" dirty="0" err="1" smtClean="0">
                <a:ln>
                  <a:noFill/>
                </a:ln>
                <a:solidFill>
                  <a:srgbClr val="993366"/>
                </a:solidFill>
                <a:effectLst/>
                <a:latin typeface="Comic Sans MS" pitchFamily="66" charset="0"/>
                <a:ea typeface="Times New Roman" pitchFamily="18" charset="0"/>
              </a:rPr>
              <a:t>Youtube</a:t>
            </a:r>
            <a:r>
              <a:rPr kumimoji="0" lang="en-US" sz="1400" b="0" i="0" u="none" strike="noStrike" cap="none" normalizeH="0" baseline="0" dirty="0" smtClean="0">
                <a:ln>
                  <a:noFill/>
                </a:ln>
                <a:solidFill>
                  <a:srgbClr val="993366"/>
                </a:solidFill>
                <a:effectLst/>
                <a:latin typeface="Comic Sans MS" pitchFamily="66" charset="0"/>
                <a:ea typeface="Times New Roman" pitchFamily="18" charset="0"/>
              </a:rPr>
              <a:t> and got some video clips to watch. When he did that I knew what it was.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993366"/>
                </a:solidFill>
                <a:effectLst/>
                <a:latin typeface="Comic Sans MS" pitchFamily="66" charset="0"/>
                <a:ea typeface="Times New Roman" pitchFamily="18" charset="0"/>
              </a:rPr>
              <a:t>When I heard who was in my group I was like </a:t>
            </a:r>
            <a:r>
              <a:rPr kumimoji="0" lang="en-US" sz="1400" b="0" i="0" u="none" strike="noStrike" cap="none" normalizeH="0" baseline="0" dirty="0" smtClean="0">
                <a:ln>
                  <a:noFill/>
                </a:ln>
                <a:solidFill>
                  <a:srgbClr val="993366"/>
                </a:solidFill>
                <a:effectLst/>
                <a:latin typeface="Comic Sans MS" pitchFamily="66" charset="0"/>
                <a:ea typeface="Times New Roman" pitchFamily="18" charset="0"/>
              </a:rPr>
              <a:t>“oh </a:t>
            </a:r>
            <a:r>
              <a:rPr kumimoji="0" lang="en-US" sz="1400" b="0" i="0" u="none" strike="noStrike" cap="none" normalizeH="0" baseline="0" dirty="0" smtClean="0">
                <a:ln>
                  <a:noFill/>
                </a:ln>
                <a:solidFill>
                  <a:srgbClr val="993366"/>
                </a:solidFill>
                <a:effectLst/>
                <a:latin typeface="Comic Sans MS" pitchFamily="66" charset="0"/>
                <a:ea typeface="Times New Roman" pitchFamily="18" charset="0"/>
              </a:rPr>
              <a:t>no we will never get our work done now</a:t>
            </a:r>
            <a:r>
              <a:rPr kumimoji="0" lang="en-US" sz="1400" b="0" i="0" u="none" strike="noStrike" cap="none" normalizeH="0" baseline="0" dirty="0" smtClean="0">
                <a:ln>
                  <a:noFill/>
                </a:ln>
                <a:solidFill>
                  <a:srgbClr val="993366"/>
                </a:solidFill>
                <a:effectLst/>
                <a:latin typeface="Comic Sans MS" pitchFamily="66" charset="0"/>
                <a:ea typeface="Times New Roman" pitchFamily="18" charset="0"/>
              </a:rPr>
              <a:t>.”  </a:t>
            </a:r>
            <a:endParaRPr kumimoji="0" lang="en-NZ" sz="14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800080"/>
                </a:solidFill>
                <a:effectLst/>
                <a:latin typeface="Comic Sans MS" pitchFamily="66" charset="0"/>
                <a:ea typeface="Times New Roman" pitchFamily="18" charset="0"/>
              </a:rPr>
              <a:t> So on the first day no one listened to me. The next day Colton was the only one listening</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800080"/>
                </a:solidFill>
                <a:effectLst/>
                <a:latin typeface="Comic Sans MS" pitchFamily="66" charset="0"/>
                <a:ea typeface="Times New Roman" pitchFamily="18" charset="0"/>
              </a:rPr>
              <a:t> Kayla and Harry wouldn’t.  When we had to do our background I was pretty much the only one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800080"/>
                </a:solidFill>
                <a:effectLst/>
                <a:latin typeface="Comic Sans MS" pitchFamily="66" charset="0"/>
                <a:ea typeface="Times New Roman" pitchFamily="18" charset="0"/>
              </a:rPr>
              <a:t>doing the work.</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800080"/>
                </a:solidFill>
                <a:effectLst/>
                <a:latin typeface="Comic Sans MS" pitchFamily="66" charset="0"/>
                <a:ea typeface="Times New Roman" pitchFamily="18" charset="0"/>
              </a:rPr>
              <a:t> Then I went and told Mr. T and Mr. T told them to do the work. </a:t>
            </a:r>
            <a:r>
              <a:rPr kumimoji="0" lang="en-US" sz="1400" b="0" i="0" u="none" strike="noStrike" cap="none" normalizeH="0" baseline="0" dirty="0" smtClean="0">
                <a:ln>
                  <a:noFill/>
                </a:ln>
                <a:solidFill>
                  <a:srgbClr val="333399"/>
                </a:solidFill>
                <a:effectLst/>
                <a:latin typeface="Comic Sans MS" pitchFamily="66" charset="0"/>
                <a:ea typeface="Times New Roman" pitchFamily="18" charset="0"/>
              </a:rPr>
              <a:t>When we were on the camera I liked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333399"/>
                </a:solidFill>
                <a:effectLst/>
                <a:latin typeface="Comic Sans MS" pitchFamily="66" charset="0"/>
                <a:ea typeface="Times New Roman" pitchFamily="18" charset="0"/>
              </a:rPr>
              <a:t>taking all the photos. The next step was to do the computer stuff. Then all that we had to do was put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333399"/>
                </a:solidFill>
                <a:effectLst/>
                <a:latin typeface="Comic Sans MS" pitchFamily="66" charset="0"/>
                <a:ea typeface="Times New Roman" pitchFamily="18" charset="0"/>
              </a:rPr>
              <a:t> the voices and a song in. When we were done I nearly fainted because we </a:t>
            </a:r>
            <a:r>
              <a:rPr kumimoji="0" lang="en-US" sz="1400" b="0" i="0" u="none" strike="noStrike" cap="none" normalizeH="0" baseline="0" dirty="0" smtClean="0">
                <a:ln>
                  <a:noFill/>
                </a:ln>
                <a:solidFill>
                  <a:srgbClr val="333399"/>
                </a:solidFill>
                <a:effectLst/>
                <a:latin typeface="Comic Sans MS" pitchFamily="66" charset="0"/>
                <a:ea typeface="Times New Roman" pitchFamily="18" charset="0"/>
              </a:rPr>
              <a:t>finished </a:t>
            </a:r>
            <a:r>
              <a:rPr kumimoji="0" lang="en-US" sz="1400" b="0" i="0" u="none" strike="noStrike" cap="none" normalizeH="0" baseline="0" dirty="0" smtClean="0">
                <a:ln>
                  <a:noFill/>
                </a:ln>
                <a:solidFill>
                  <a:srgbClr val="333399"/>
                </a:solidFill>
                <a:effectLst/>
                <a:latin typeface="Comic Sans MS" pitchFamily="66" charset="0"/>
                <a:ea typeface="Times New Roman" pitchFamily="18" charset="0"/>
              </a:rPr>
              <a:t>it on time.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NZ" sz="14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333399"/>
                </a:solidFill>
                <a:effectLst/>
                <a:latin typeface="Comic Sans MS" pitchFamily="66" charset="0"/>
                <a:ea typeface="Times New Roman" pitchFamily="18" charset="0"/>
              </a:rPr>
              <a:t>If I had another chance I would be a better leader and be a lot more stricter. </a:t>
            </a:r>
            <a:endParaRPr kumimoji="0" lang="en-NZ" sz="14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333399"/>
                </a:solidFill>
                <a:effectLst/>
                <a:latin typeface="Comic Sans MS" pitchFamily="66" charset="0"/>
                <a:ea typeface="Times New Roman" pitchFamily="18" charset="0"/>
              </a:rPr>
              <a:t>By: Celine      </a:t>
            </a:r>
            <a:endParaRPr kumimoji="0" lang="en-NZ" sz="14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800080"/>
                </a:solidFill>
                <a:effectLst/>
                <a:latin typeface="Comic Sans MS" pitchFamily="66" charset="0"/>
                <a:ea typeface="Times New Roman" pitchFamily="18" charset="0"/>
              </a:rPr>
              <a:t>                                                </a:t>
            </a:r>
            <a:endParaRPr kumimoji="0" lang="en-NZ" sz="11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NZ" sz="1800" b="0" i="0" u="none" strike="noStrike" cap="none" normalizeH="0" baseline="0" dirty="0" smtClean="0">
              <a:ln>
                <a:noFill/>
              </a:ln>
              <a:solidFill>
                <a:schemeClr val="tx1"/>
              </a:solidFill>
              <a:effectLst/>
              <a:latin typeface="Arial" pitchFamily="34" charset="0"/>
            </a:endParaRPr>
          </a:p>
        </p:txBody>
      </p:sp>
      <p:sp>
        <p:nvSpPr>
          <p:cNvPr id="5147" name="Rectangle 27"/>
          <p:cNvSpPr>
            <a:spLocks noChangeArrowheads="1"/>
          </p:cNvSpPr>
          <p:nvPr/>
        </p:nvSpPr>
        <p:spPr bwMode="auto">
          <a:xfrm>
            <a:off x="0" y="9144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NZ" sz="1800" b="0" i="0" u="none" strike="noStrike" cap="none" normalizeH="0" baseline="0" smtClean="0">
                <a:ln>
                  <a:noFill/>
                </a:ln>
                <a:solidFill>
                  <a:schemeClr val="tx1"/>
                </a:solidFill>
                <a:effectLst/>
                <a:latin typeface="Arial" pitchFamily="34" charset="0"/>
              </a:rPr>
              <a:t/>
            </a:r>
            <a:br>
              <a:rPr kumimoji="0" lang="en-NZ" sz="1800" b="0" i="0" u="none" strike="noStrike" cap="none" normalizeH="0" baseline="0" smtClean="0">
                <a:ln>
                  <a:noFill/>
                </a:ln>
                <a:solidFill>
                  <a:schemeClr val="tx1"/>
                </a:solidFill>
                <a:effectLst/>
                <a:latin typeface="Arial" pitchFamily="34" charset="0"/>
              </a:rPr>
            </a:br>
            <a:endParaRPr kumimoji="0" lang="en-NZ" sz="1800" b="0" i="0" u="none" strike="noStrike" cap="none" normalizeH="0" baseline="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NZ" sz="1800" b="0" i="0" u="none" strike="noStrike" cap="none" normalizeH="0" baseline="0" smtClean="0">
              <a:ln>
                <a:noFill/>
              </a:ln>
              <a:solidFill>
                <a:schemeClr val="tx1"/>
              </a:solidFill>
              <a:effectLst/>
              <a:latin typeface="Arial" pitchFamily="34" charset="0"/>
            </a:endParaRPr>
          </a:p>
        </p:txBody>
      </p:sp>
      <p:sp>
        <p:nvSpPr>
          <p:cNvPr id="5148" name="Rectangle 28"/>
          <p:cNvSpPr>
            <a:spLocks noChangeArrowheads="1"/>
          </p:cNvSpPr>
          <p:nvPr/>
        </p:nvSpPr>
        <p:spPr bwMode="auto">
          <a:xfrm>
            <a:off x="0" y="9144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800080"/>
                </a:solidFill>
                <a:effectLst/>
                <a:latin typeface="Comic Sans MS" pitchFamily="66" charset="0"/>
                <a:ea typeface="Times New Roman" pitchFamily="18" charset="0"/>
              </a:rPr>
              <a:t>                 </a:t>
            </a:r>
            <a:endParaRPr kumimoji="0" lang="en-NZ" sz="1100" b="0" i="0" u="none" strike="noStrike" cap="none" normalizeH="0" baseline="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NZ" sz="1800" b="0" i="0" u="none" strike="noStrike" cap="none" normalizeH="0" baseline="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ood fitness celine.wmv">
            <a:hlinkClick r:id="" action="ppaction://media"/>
          </p:cNvPr>
          <p:cNvPicPr>
            <a:picLocks noRot="1" noChangeAspect="1"/>
          </p:cNvPicPr>
          <p:nvPr>
            <a:videoFile r:link="rId1"/>
          </p:nvPr>
        </p:nvPicPr>
        <p:blipFill>
          <a:blip r:embed="rId3"/>
          <a:stretch>
            <a:fillRect/>
          </a:stretch>
        </p:blipFill>
        <p:spPr>
          <a:xfrm>
            <a:off x="761973" y="571480"/>
            <a:ext cx="7596241" cy="578647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67848"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ChangeArrowheads="1"/>
          </p:cNvSpPr>
          <p:nvPr/>
        </p:nvSpPr>
        <p:spPr bwMode="auto">
          <a:xfrm>
            <a:off x="357158" y="1000108"/>
            <a:ext cx="8223726" cy="466281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200" b="0" i="0" u="none" strike="noStrike" cap="none" normalizeH="0" baseline="0" dirty="0" smtClean="0">
              <a:ln>
                <a:noFill/>
              </a:ln>
              <a:solidFill>
                <a:schemeClr val="tx1"/>
              </a:solidFill>
              <a:effectLst/>
              <a:latin typeface="Arial" pitchFamily="34" charset="0"/>
              <a:ea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200" dirty="0" smtClean="0">
              <a:latin typeface="Arial" pitchFamily="34" charset="0"/>
              <a:ea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200" b="0" i="0" u="none" strike="noStrike" cap="none" normalizeH="0" baseline="0" dirty="0" smtClean="0">
              <a:ln>
                <a:noFill/>
              </a:ln>
              <a:solidFill>
                <a:schemeClr val="tx1"/>
              </a:solidFill>
              <a:effectLst/>
              <a:latin typeface="Arial" pitchFamily="34" charset="0"/>
              <a:ea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chemeClr val="tx1"/>
                </a:solidFill>
                <a:effectLst/>
                <a:latin typeface="Arial" pitchFamily="34" charset="0"/>
                <a:ea typeface="Times New Roman" pitchFamily="18" charset="0"/>
              </a:rPr>
              <a:t>Last week we started stop motion animation. In my group was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chemeClr val="tx1"/>
                </a:solidFill>
                <a:effectLst/>
                <a:latin typeface="Arial" pitchFamily="34" charset="0"/>
                <a:ea typeface="Times New Roman" pitchFamily="18" charset="0"/>
              </a:rPr>
              <a:t> Odin, Devon, Emma and me. We didn’t get on properly but we</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chemeClr val="tx1"/>
                </a:solidFill>
                <a:effectLst/>
                <a:latin typeface="Arial" pitchFamily="34" charset="0"/>
                <a:ea typeface="Times New Roman" pitchFamily="18" charset="0"/>
              </a:rPr>
              <a:t> figured it out.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NZ" sz="11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200" b="0" i="0" u="none" strike="noStrike" cap="none" normalizeH="0" baseline="0" dirty="0" smtClean="0">
                <a:ln>
                  <a:noFill/>
                </a:ln>
                <a:solidFill>
                  <a:schemeClr val="tx1"/>
                </a:solidFill>
                <a:effectLst/>
                <a:latin typeface="Arial" pitchFamily="34" charset="0"/>
                <a:ea typeface="Times New Roman" pitchFamily="18" charset="0"/>
              </a:rPr>
              <a:t>Then Devon and Emma knew that I was there and they said that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200" b="0" i="0" u="none" strike="noStrike" cap="none" normalizeH="0" baseline="0" dirty="0" smtClean="0">
                <a:ln>
                  <a:noFill/>
                </a:ln>
                <a:solidFill>
                  <a:schemeClr val="tx1"/>
                </a:solidFill>
                <a:effectLst/>
                <a:latin typeface="Arial" pitchFamily="34" charset="0"/>
                <a:ea typeface="Times New Roman" pitchFamily="18" charset="0"/>
              </a:rPr>
              <a:t> I shouldn’t be in it and didn’t let me say anything. But </a:t>
            </a:r>
            <a:r>
              <a:rPr kumimoji="0" lang="en-US" sz="2200" b="0" i="0" u="none" strike="noStrike" cap="none" normalizeH="0" baseline="0" dirty="0" err="1" smtClean="0">
                <a:ln>
                  <a:noFill/>
                </a:ln>
                <a:solidFill>
                  <a:schemeClr val="tx1"/>
                </a:solidFill>
                <a:effectLst/>
                <a:latin typeface="Arial" pitchFamily="34" charset="0"/>
                <a:ea typeface="Times New Roman" pitchFamily="18" charset="0"/>
              </a:rPr>
              <a:t>Mr</a:t>
            </a:r>
            <a:r>
              <a:rPr kumimoji="0" lang="en-US" sz="2200" b="0" i="0" u="none" strike="noStrike" cap="none" normalizeH="0" baseline="0" dirty="0" smtClean="0">
                <a:ln>
                  <a:noFill/>
                </a:ln>
                <a:solidFill>
                  <a:schemeClr val="tx1"/>
                </a:solidFill>
                <a:effectLst/>
                <a:latin typeface="Arial" pitchFamily="34" charset="0"/>
                <a:ea typeface="Times New Roman" pitchFamily="18" charset="0"/>
              </a:rPr>
              <a:t> 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200" b="0" i="0" u="none" strike="noStrike" cap="none" normalizeH="0" baseline="0" dirty="0" smtClean="0">
                <a:ln>
                  <a:noFill/>
                </a:ln>
                <a:solidFill>
                  <a:schemeClr val="tx1"/>
                </a:solidFill>
                <a:effectLst/>
                <a:latin typeface="Arial" pitchFamily="34" charset="0"/>
                <a:ea typeface="Times New Roman" pitchFamily="18" charset="0"/>
              </a:rPr>
              <a:t>said “remember Anna-Marie is here too” and they said “</a:t>
            </a:r>
            <a:r>
              <a:rPr kumimoji="0" lang="en-US" sz="2200" b="0" i="0" u="none" strike="noStrike" cap="none" normalizeH="0" baseline="0" dirty="0" err="1" smtClean="0">
                <a:ln>
                  <a:noFill/>
                </a:ln>
                <a:solidFill>
                  <a:schemeClr val="tx1"/>
                </a:solidFill>
                <a:effectLst/>
                <a:latin typeface="Arial" pitchFamily="34" charset="0"/>
                <a:ea typeface="Times New Roman" pitchFamily="18" charset="0"/>
              </a:rPr>
              <a:t>Ow</a:t>
            </a:r>
            <a:r>
              <a:rPr kumimoji="0" lang="en-US" sz="2200" b="0" i="0" u="none" strike="noStrike" cap="none" normalizeH="0" baseline="0" dirty="0" smtClean="0">
                <a:ln>
                  <a:noFill/>
                </a:ln>
                <a:solidFill>
                  <a:schemeClr val="tx1"/>
                </a:solidFill>
                <a:effectLst/>
                <a:latin typeface="Arial" pitchFamily="34" charset="0"/>
                <a:ea typeface="Times New Roman" pitchFamily="18"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NZ" sz="11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200" b="0" i="0" u="none" strike="noStrike" cap="none" normalizeH="0" baseline="0" dirty="0" smtClean="0">
                <a:ln>
                  <a:noFill/>
                </a:ln>
                <a:solidFill>
                  <a:schemeClr val="tx1"/>
                </a:solidFill>
                <a:effectLst/>
                <a:latin typeface="Arial" pitchFamily="34" charset="0"/>
                <a:ea typeface="Times New Roman" pitchFamily="18" charset="0"/>
              </a:rPr>
              <a:t>Then I got to say something and it all worked to plan.</a:t>
            </a:r>
          </a:p>
          <a:p>
            <a:pPr marL="0" marR="0" lvl="0" indent="0" algn="l" defTabSz="914400" rtl="0" eaLnBrk="0" fontAlgn="base" latinLnBrk="0" hangingPunct="0">
              <a:lnSpc>
                <a:spcPct val="100000"/>
              </a:lnSpc>
              <a:spcBef>
                <a:spcPct val="0"/>
              </a:spcBef>
              <a:spcAft>
                <a:spcPct val="0"/>
              </a:spcAft>
              <a:buClrTx/>
              <a:buSzTx/>
              <a:buFontTx/>
              <a:buNone/>
              <a:tabLst/>
            </a:pPr>
            <a:endParaRPr lang="en-US" sz="2200" dirty="0" smtClean="0">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NZ" sz="11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200" b="0" i="0" u="none" strike="noStrike" cap="none" normalizeH="0" baseline="0" dirty="0" smtClean="0">
                <a:ln>
                  <a:noFill/>
                </a:ln>
                <a:solidFill>
                  <a:schemeClr val="tx1"/>
                </a:solidFill>
                <a:effectLst/>
                <a:latin typeface="Arial" pitchFamily="34" charset="0"/>
                <a:ea typeface="Times New Roman" pitchFamily="18" charset="0"/>
              </a:rPr>
              <a:t>Anna-Marie</a:t>
            </a:r>
            <a:endParaRPr kumimoji="0" lang="en-US" sz="18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movie makeremma.wmv">
            <a:hlinkClick r:id="" action="ppaction://media"/>
          </p:cNvPr>
          <p:cNvPicPr>
            <a:picLocks noRot="1" noChangeAspect="1"/>
          </p:cNvPicPr>
          <p:nvPr>
            <a:videoFile r:link="rId1"/>
          </p:nvPr>
        </p:nvPicPr>
        <p:blipFill>
          <a:blip r:embed="rId3"/>
          <a:stretch>
            <a:fillRect/>
          </a:stretch>
        </p:blipFill>
        <p:spPr>
          <a:xfrm>
            <a:off x="500034" y="375025"/>
            <a:ext cx="7929618" cy="591149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9133"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571480"/>
            <a:ext cx="8229600" cy="5572164"/>
          </a:xfrm>
        </p:spPr>
        <p:txBody>
          <a:bodyPr>
            <a:normAutofit/>
          </a:bodyPr>
          <a:lstStyle/>
          <a:p>
            <a:pPr algn="ctr">
              <a:buNone/>
            </a:pPr>
            <a:endParaRPr lang="en-NZ" sz="9600" dirty="0" smtClean="0"/>
          </a:p>
          <a:p>
            <a:pPr algn="ctr">
              <a:buNone/>
            </a:pPr>
            <a:r>
              <a:rPr lang="en-NZ" sz="9600" dirty="0" smtClean="0"/>
              <a:t>SO…..</a:t>
            </a:r>
          </a:p>
          <a:p>
            <a:pPr algn="ctr">
              <a:buNone/>
            </a:pPr>
            <a:r>
              <a:rPr lang="en-NZ" sz="9600" dirty="0" smtClean="0"/>
              <a:t> LO……</a:t>
            </a:r>
          </a:p>
          <a:p>
            <a:pPr algn="ctr">
              <a:buNone/>
            </a:pPr>
            <a:endParaRPr lang="en-NZ" sz="96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785786" y="2928934"/>
            <a:ext cx="2786082" cy="2653741"/>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a:srcRect/>
          <a:stretch>
            <a:fillRect/>
          </a:stretch>
        </p:blipFill>
        <p:spPr bwMode="auto">
          <a:xfrm>
            <a:off x="4786314" y="2893364"/>
            <a:ext cx="2847979" cy="2669236"/>
          </a:xfrm>
          <a:prstGeom prst="rect">
            <a:avLst/>
          </a:prstGeom>
          <a:noFill/>
          <a:ln w="9525">
            <a:noFill/>
            <a:miter lim="800000"/>
            <a:headEnd/>
            <a:tailEnd/>
          </a:ln>
          <a:effectLst/>
        </p:spPr>
      </p:pic>
      <p:cxnSp>
        <p:nvCxnSpPr>
          <p:cNvPr id="7" name="Straight Arrow Connector 6"/>
          <p:cNvCxnSpPr/>
          <p:nvPr/>
        </p:nvCxnSpPr>
        <p:spPr>
          <a:xfrm rot="16200000" flipV="1">
            <a:off x="321439" y="2250273"/>
            <a:ext cx="785818" cy="57150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a:stCxn id="1026" idx="0"/>
          </p:cNvCxnSpPr>
          <p:nvPr/>
        </p:nvCxnSpPr>
        <p:spPr>
          <a:xfrm rot="5400000" flipH="1" flipV="1">
            <a:off x="1732340" y="1946661"/>
            <a:ext cx="1428760" cy="5357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3571870" y="5214952"/>
            <a:ext cx="3143269" cy="6429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rot="10800000" flipV="1">
            <a:off x="3929058" y="5072074"/>
            <a:ext cx="928694" cy="78581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rot="16200000" flipV="1">
            <a:off x="5500694" y="1928802"/>
            <a:ext cx="1500198" cy="50006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0" y="1857364"/>
            <a:ext cx="3714776" cy="646331"/>
          </a:xfrm>
          <a:prstGeom prst="rect">
            <a:avLst/>
          </a:prstGeom>
          <a:noFill/>
        </p:spPr>
        <p:txBody>
          <a:bodyPr wrap="square" rtlCol="0">
            <a:spAutoFit/>
          </a:bodyPr>
          <a:lstStyle/>
          <a:p>
            <a:r>
              <a:rPr lang="en-NZ" b="1" dirty="0" smtClean="0"/>
              <a:t>Reflect</a:t>
            </a:r>
            <a:r>
              <a:rPr lang="en-NZ" dirty="0" smtClean="0"/>
              <a:t>ed </a:t>
            </a:r>
            <a:r>
              <a:rPr lang="en-NZ" dirty="0" smtClean="0"/>
              <a:t>on our findings and experiences.</a:t>
            </a:r>
            <a:endParaRPr lang="en-NZ" dirty="0"/>
          </a:p>
        </p:txBody>
      </p:sp>
      <p:sp>
        <p:nvSpPr>
          <p:cNvPr id="19" name="TextBox 18"/>
          <p:cNvSpPr txBox="1"/>
          <p:nvPr/>
        </p:nvSpPr>
        <p:spPr>
          <a:xfrm>
            <a:off x="1643042" y="1142984"/>
            <a:ext cx="2928958" cy="646331"/>
          </a:xfrm>
          <a:prstGeom prst="rect">
            <a:avLst/>
          </a:prstGeom>
          <a:noFill/>
        </p:spPr>
        <p:txBody>
          <a:bodyPr wrap="square" rtlCol="0">
            <a:spAutoFit/>
          </a:bodyPr>
          <a:lstStyle/>
          <a:p>
            <a:r>
              <a:rPr lang="en-NZ" dirty="0" smtClean="0"/>
              <a:t>Made </a:t>
            </a:r>
            <a:r>
              <a:rPr lang="en-NZ" b="1" dirty="0" smtClean="0"/>
              <a:t>sequence</a:t>
            </a:r>
            <a:r>
              <a:rPr lang="en-NZ" dirty="0" smtClean="0"/>
              <a:t>d story boards for our </a:t>
            </a:r>
            <a:r>
              <a:rPr lang="en-NZ" dirty="0" smtClean="0"/>
              <a:t>animations.</a:t>
            </a:r>
            <a:endParaRPr lang="en-NZ" dirty="0"/>
          </a:p>
        </p:txBody>
      </p:sp>
      <p:sp>
        <p:nvSpPr>
          <p:cNvPr id="20" name="TextBox 19"/>
          <p:cNvSpPr txBox="1"/>
          <p:nvPr/>
        </p:nvSpPr>
        <p:spPr>
          <a:xfrm>
            <a:off x="3428992" y="5786454"/>
            <a:ext cx="5286412" cy="646331"/>
          </a:xfrm>
          <a:prstGeom prst="rect">
            <a:avLst/>
          </a:prstGeom>
          <a:noFill/>
        </p:spPr>
        <p:txBody>
          <a:bodyPr wrap="square" rtlCol="0">
            <a:spAutoFit/>
          </a:bodyPr>
          <a:lstStyle/>
          <a:p>
            <a:r>
              <a:rPr lang="en-NZ" b="1" dirty="0" smtClean="0"/>
              <a:t>Create</a:t>
            </a:r>
            <a:r>
              <a:rPr lang="en-NZ" dirty="0" smtClean="0"/>
              <a:t>d a Stop Motion animation </a:t>
            </a:r>
            <a:r>
              <a:rPr lang="en-NZ" b="1" dirty="0" smtClean="0"/>
              <a:t>relate</a:t>
            </a:r>
            <a:r>
              <a:rPr lang="en-NZ" dirty="0" smtClean="0"/>
              <a:t>d to “Keeping ourselves fit” that was presented at assembly.</a:t>
            </a:r>
            <a:endParaRPr lang="en-NZ" dirty="0"/>
          </a:p>
        </p:txBody>
      </p:sp>
      <p:sp>
        <p:nvSpPr>
          <p:cNvPr id="24" name="TextBox 23"/>
          <p:cNvSpPr txBox="1"/>
          <p:nvPr/>
        </p:nvSpPr>
        <p:spPr>
          <a:xfrm>
            <a:off x="5572132" y="1142984"/>
            <a:ext cx="2786082" cy="928694"/>
          </a:xfrm>
          <a:prstGeom prst="rect">
            <a:avLst/>
          </a:prstGeom>
          <a:noFill/>
        </p:spPr>
        <p:txBody>
          <a:bodyPr wrap="square" rtlCol="0">
            <a:spAutoFit/>
          </a:bodyPr>
          <a:lstStyle/>
          <a:p>
            <a:r>
              <a:rPr lang="en-NZ" b="1" dirty="0" smtClean="0"/>
              <a:t>Reflect</a:t>
            </a:r>
            <a:r>
              <a:rPr lang="en-NZ" dirty="0" smtClean="0"/>
              <a:t>ed on our work and how we could improve it next time</a:t>
            </a:r>
            <a:endParaRPr lang="en-NZ" dirty="0"/>
          </a:p>
        </p:txBody>
      </p:sp>
      <p:sp>
        <p:nvSpPr>
          <p:cNvPr id="29" name="Title 1"/>
          <p:cNvSpPr>
            <a:spLocks noGrp="1"/>
          </p:cNvSpPr>
          <p:nvPr>
            <p:ph type="title"/>
          </p:nvPr>
        </p:nvSpPr>
        <p:spPr>
          <a:xfrm>
            <a:off x="428596" y="0"/>
            <a:ext cx="8229600" cy="1143000"/>
          </a:xfrm>
        </p:spPr>
        <p:txBody>
          <a:bodyPr/>
          <a:lstStyle/>
          <a:p>
            <a:r>
              <a:rPr lang="en-NZ" dirty="0" smtClean="0"/>
              <a:t>We were successful because we</a:t>
            </a:r>
            <a:endParaRPr lang="en-NZ"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2000" fill="hold"/>
                                        <p:tgtEl>
                                          <p:spTgt spid="19"/>
                                        </p:tgtEl>
                                        <p:attrNameLst>
                                          <p:attrName>ppt_x</p:attrName>
                                        </p:attrNameLst>
                                      </p:cBhvr>
                                      <p:tavLst>
                                        <p:tav tm="0">
                                          <p:val>
                                            <p:strVal val="#ppt_x"/>
                                          </p:val>
                                        </p:tav>
                                        <p:tav tm="100000">
                                          <p:val>
                                            <p:strVal val="#ppt_x"/>
                                          </p:val>
                                        </p:tav>
                                      </p:tavLst>
                                    </p:anim>
                                    <p:anim calcmode="lin" valueType="num">
                                      <p:cBhvr additive="base">
                                        <p:cTn id="8" dur="2000" fill="hold"/>
                                        <p:tgtEl>
                                          <p:spTgt spid="19"/>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2" presetClass="entr" presetSubtype="4"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additive="base">
                                        <p:cTn id="12" dur="2000" fill="hold"/>
                                        <p:tgtEl>
                                          <p:spTgt spid="18"/>
                                        </p:tgtEl>
                                        <p:attrNameLst>
                                          <p:attrName>ppt_x</p:attrName>
                                        </p:attrNameLst>
                                      </p:cBhvr>
                                      <p:tavLst>
                                        <p:tav tm="0">
                                          <p:val>
                                            <p:strVal val="#ppt_x"/>
                                          </p:val>
                                        </p:tav>
                                        <p:tav tm="100000">
                                          <p:val>
                                            <p:strVal val="#ppt_x"/>
                                          </p:val>
                                        </p:tav>
                                      </p:tavLst>
                                    </p:anim>
                                    <p:anim calcmode="lin" valueType="num">
                                      <p:cBhvr additive="base">
                                        <p:cTn id="13" dur="2000" fill="hold"/>
                                        <p:tgtEl>
                                          <p:spTgt spid="18"/>
                                        </p:tgtEl>
                                        <p:attrNameLst>
                                          <p:attrName>ppt_y</p:attrName>
                                        </p:attrNameLst>
                                      </p:cBhvr>
                                      <p:tavLst>
                                        <p:tav tm="0">
                                          <p:val>
                                            <p:strVal val="1+#ppt_h/2"/>
                                          </p:val>
                                        </p:tav>
                                        <p:tav tm="100000">
                                          <p:val>
                                            <p:strVal val="#ppt_y"/>
                                          </p:val>
                                        </p:tav>
                                      </p:tavLst>
                                    </p:anim>
                                  </p:childTnLst>
                                </p:cTn>
                              </p:par>
                            </p:childTnLst>
                          </p:cTn>
                        </p:par>
                        <p:par>
                          <p:cTn id="14" fill="hold">
                            <p:stCondLst>
                              <p:cond delay="4000"/>
                            </p:stCondLst>
                            <p:childTnLst>
                              <p:par>
                                <p:cTn id="15" presetID="2" presetClass="entr" presetSubtype="4"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additive="base">
                                        <p:cTn id="17" dur="2000" fill="hold"/>
                                        <p:tgtEl>
                                          <p:spTgt spid="24"/>
                                        </p:tgtEl>
                                        <p:attrNameLst>
                                          <p:attrName>ppt_x</p:attrName>
                                        </p:attrNameLst>
                                      </p:cBhvr>
                                      <p:tavLst>
                                        <p:tav tm="0">
                                          <p:val>
                                            <p:strVal val="#ppt_x"/>
                                          </p:val>
                                        </p:tav>
                                        <p:tav tm="100000">
                                          <p:val>
                                            <p:strVal val="#ppt_x"/>
                                          </p:val>
                                        </p:tav>
                                      </p:tavLst>
                                    </p:anim>
                                    <p:anim calcmode="lin" valueType="num">
                                      <p:cBhvr additive="base">
                                        <p:cTn id="18" dur="2000" fill="hold"/>
                                        <p:tgtEl>
                                          <p:spTgt spid="24"/>
                                        </p:tgtEl>
                                        <p:attrNameLst>
                                          <p:attrName>ppt_y</p:attrName>
                                        </p:attrNameLst>
                                      </p:cBhvr>
                                      <p:tavLst>
                                        <p:tav tm="0">
                                          <p:val>
                                            <p:strVal val="1+#ppt_h/2"/>
                                          </p:val>
                                        </p:tav>
                                        <p:tav tm="100000">
                                          <p:val>
                                            <p:strVal val="#ppt_y"/>
                                          </p:val>
                                        </p:tav>
                                      </p:tavLst>
                                    </p:anim>
                                  </p:childTnLst>
                                </p:cTn>
                              </p:par>
                            </p:childTnLst>
                          </p:cTn>
                        </p:par>
                        <p:par>
                          <p:cTn id="19" fill="hold">
                            <p:stCondLst>
                              <p:cond delay="6000"/>
                            </p:stCondLst>
                            <p:childTnLst>
                              <p:par>
                                <p:cTn id="20" presetID="2" presetClass="entr" presetSubtype="4" fill="hold" grpId="0" nodeType="after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additive="base">
                                        <p:cTn id="22" dur="2000" fill="hold"/>
                                        <p:tgtEl>
                                          <p:spTgt spid="20"/>
                                        </p:tgtEl>
                                        <p:attrNameLst>
                                          <p:attrName>ppt_x</p:attrName>
                                        </p:attrNameLst>
                                      </p:cBhvr>
                                      <p:tavLst>
                                        <p:tav tm="0">
                                          <p:val>
                                            <p:strVal val="#ppt_x"/>
                                          </p:val>
                                        </p:tav>
                                        <p:tav tm="100000">
                                          <p:val>
                                            <p:strVal val="#ppt_x"/>
                                          </p:val>
                                        </p:tav>
                                      </p:tavLst>
                                    </p:anim>
                                    <p:anim calcmode="lin" valueType="num">
                                      <p:cBhvr additive="base">
                                        <p:cTn id="23" dur="20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25" name="Rectangle 29"/>
          <p:cNvSpPr>
            <a:spLocks noChangeArrowheads="1"/>
          </p:cNvSpPr>
          <p:nvPr/>
        </p:nvSpPr>
        <p:spPr bwMode="auto">
          <a:xfrm>
            <a:off x="714348" y="642918"/>
            <a:ext cx="7643866" cy="437042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1" u="sng" strike="noStrike" cap="none" normalizeH="0" baseline="0" dirty="0" smtClean="0">
                <a:ln>
                  <a:noFill/>
                </a:ln>
                <a:solidFill>
                  <a:schemeClr val="tx1"/>
                </a:solidFill>
                <a:effectLst/>
                <a:latin typeface="Arial" pitchFamily="34" charset="0"/>
                <a:ea typeface="Times New Roman" pitchFamily="18" charset="0"/>
              </a:rPr>
              <a:t>Stop motion Animation </a:t>
            </a:r>
          </a:p>
          <a:p>
            <a:pPr marL="0" marR="0" lvl="0" indent="0" algn="ctr" defTabSz="914400" rtl="0" eaLnBrk="1" fontAlgn="base" latinLnBrk="0" hangingPunct="1">
              <a:lnSpc>
                <a:spcPct val="100000"/>
              </a:lnSpc>
              <a:spcBef>
                <a:spcPct val="0"/>
              </a:spcBef>
              <a:spcAft>
                <a:spcPct val="0"/>
              </a:spcAft>
              <a:buClrTx/>
              <a:buSzTx/>
              <a:buFontTx/>
              <a:buNone/>
              <a:tabLst/>
            </a:pPr>
            <a:endParaRPr lang="en-US" sz="1600" b="1" i="1" u="sng" dirty="0">
              <a:latin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NZ" sz="11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1" u="none" strike="noStrike" cap="none" normalizeH="0" baseline="0" dirty="0" smtClean="0">
                <a:ln>
                  <a:noFill/>
                </a:ln>
                <a:solidFill>
                  <a:schemeClr val="tx1"/>
                </a:solidFill>
                <a:effectLst/>
                <a:latin typeface="Arial" pitchFamily="34" charset="0"/>
                <a:ea typeface="Times New Roman" pitchFamily="18" charset="0"/>
              </a:rPr>
              <a:t>C4 watched some Star Wars and War Stop motion Animation movies to get the real idea of what we had to do. The first step was to do story boards in our groups, Next we had to do a background. My group’s background wasn’t the best.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600" b="1" i="1" u="none" strike="noStrike" cap="none" normalizeH="0" baseline="0" dirty="0" smtClean="0">
              <a:ln>
                <a:noFill/>
              </a:ln>
              <a:solidFill>
                <a:schemeClr val="tx1"/>
              </a:solidFill>
              <a:effectLst/>
              <a:latin typeface="Arial" pitchFamily="34" charset="0"/>
              <a:ea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1" u="none" strike="noStrike" cap="none" normalizeH="0" baseline="0" dirty="0" smtClean="0">
                <a:ln>
                  <a:noFill/>
                </a:ln>
                <a:solidFill>
                  <a:schemeClr val="tx1"/>
                </a:solidFill>
                <a:effectLst/>
                <a:latin typeface="Arial" pitchFamily="34" charset="0"/>
                <a:ea typeface="Times New Roman" pitchFamily="18" charset="0"/>
              </a:rPr>
              <a:t> Later we had  to take pictures of little Lego men and our background. After that we had to make it into a movie with “Windows Movie Maker”. Then we had to put sound in our movie so you knew what they </a:t>
            </a:r>
            <a:r>
              <a:rPr kumimoji="0" lang="en-US" sz="1600" b="1" i="1" u="none" strike="noStrike" cap="none" normalizeH="0" baseline="0" smtClean="0">
                <a:ln>
                  <a:noFill/>
                </a:ln>
                <a:solidFill>
                  <a:schemeClr val="tx1"/>
                </a:solidFill>
                <a:effectLst/>
                <a:latin typeface="Arial" pitchFamily="34" charset="0"/>
                <a:ea typeface="Times New Roman" pitchFamily="18" charset="0"/>
              </a:rPr>
              <a:t>were saying.</a:t>
            </a:r>
            <a:endParaRPr kumimoji="0" lang="en-US" sz="1600" b="1" i="1" u="none" strike="noStrike" cap="none" normalizeH="0" baseline="0" dirty="0" smtClean="0">
              <a:ln>
                <a:noFill/>
              </a:ln>
              <a:solidFill>
                <a:schemeClr val="tx1"/>
              </a:solidFill>
              <a:effectLst/>
              <a:latin typeface="Arial" pitchFamily="34" charset="0"/>
              <a:ea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NZ" sz="11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1" u="none" strike="noStrike" cap="none" normalizeH="0" baseline="0" dirty="0" smtClean="0">
                <a:ln>
                  <a:noFill/>
                </a:ln>
                <a:solidFill>
                  <a:schemeClr val="tx1"/>
                </a:solidFill>
                <a:effectLst/>
                <a:latin typeface="Arial" pitchFamily="34" charset="0"/>
                <a:ea typeface="Times New Roman" pitchFamily="18" charset="0"/>
              </a:rPr>
              <a:t> If my group had another chance we would make some changes like make it a little longer and make it more interesting like remove my hand from it because Jade took the photo at the wrong time. We would fix up the voices and make the Lego man fall over later.  </a:t>
            </a:r>
          </a:p>
          <a:p>
            <a:pPr marL="0" marR="0" lvl="0" indent="0" algn="l" defTabSz="914400" rtl="0" eaLnBrk="0" fontAlgn="base" latinLnBrk="0" hangingPunct="0">
              <a:lnSpc>
                <a:spcPct val="100000"/>
              </a:lnSpc>
              <a:spcBef>
                <a:spcPct val="0"/>
              </a:spcBef>
              <a:spcAft>
                <a:spcPct val="0"/>
              </a:spcAft>
              <a:buClrTx/>
              <a:buSzTx/>
              <a:buFontTx/>
              <a:buNone/>
              <a:tabLst/>
            </a:pPr>
            <a:endParaRPr lang="en-US" sz="1600" b="1" i="1" dirty="0">
              <a:latin typeface="Arial" pitchFamily="34" charset="0"/>
              <a:ea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1" u="none" strike="noStrike" cap="none" normalizeH="0" baseline="0" dirty="0" smtClean="0">
                <a:ln>
                  <a:noFill/>
                </a:ln>
                <a:solidFill>
                  <a:schemeClr val="tx1"/>
                </a:solidFill>
                <a:effectLst/>
                <a:latin typeface="Arial" pitchFamily="34" charset="0"/>
                <a:ea typeface="Times New Roman" pitchFamily="18" charset="0"/>
              </a:rPr>
              <a:t>By </a:t>
            </a:r>
            <a:r>
              <a:rPr kumimoji="0" lang="en-US" sz="1600" b="1" i="1" u="none" strike="noStrike" cap="none" normalizeH="0" baseline="0" dirty="0" err="1" smtClean="0">
                <a:ln>
                  <a:noFill/>
                </a:ln>
                <a:solidFill>
                  <a:schemeClr val="tx1"/>
                </a:solidFill>
                <a:effectLst/>
                <a:latin typeface="Arial" pitchFamily="34" charset="0"/>
                <a:ea typeface="Times New Roman" pitchFamily="18" charset="0"/>
              </a:rPr>
              <a:t>Kyleesha</a:t>
            </a:r>
            <a:r>
              <a:rPr kumimoji="0" lang="en-US" sz="1600" b="1" i="1" u="none" strike="noStrike" cap="none" normalizeH="0" baseline="0" dirty="0" smtClean="0">
                <a:ln>
                  <a:noFill/>
                </a:ln>
                <a:solidFill>
                  <a:schemeClr val="tx1"/>
                </a:solidFill>
                <a:effectLst/>
                <a:latin typeface="Arial" pitchFamily="34" charset="0"/>
                <a:ea typeface="Times New Roman" pitchFamily="18" charset="0"/>
              </a:rPr>
              <a:t>   </a:t>
            </a:r>
            <a:endParaRPr kumimoji="0" lang="en-US" sz="18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KEEPING OURSELFS FIT Kyleesha.wmv">
            <a:hlinkClick r:id="" action="ppaction://media"/>
          </p:cNvPr>
          <p:cNvPicPr>
            <a:picLocks noRot="1" noChangeAspect="1"/>
          </p:cNvPicPr>
          <p:nvPr>
            <a:videoFile r:link="rId1"/>
          </p:nvPr>
        </p:nvPicPr>
        <p:blipFill>
          <a:blip r:embed="rId3"/>
          <a:stretch>
            <a:fillRect/>
          </a:stretch>
        </p:blipFill>
        <p:spPr>
          <a:xfrm>
            <a:off x="1524000" y="1143000"/>
            <a:ext cx="6096000" cy="4572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6497"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ChangeArrowheads="1"/>
          </p:cNvSpPr>
          <p:nvPr/>
        </p:nvSpPr>
        <p:spPr bwMode="auto">
          <a:xfrm>
            <a:off x="0" y="0"/>
            <a:ext cx="8909234" cy="59093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685800" algn="l"/>
              </a:tabLst>
            </a:pPr>
            <a:r>
              <a:rPr kumimoji="0" lang="en-US" b="0" i="0" u="none" strike="noStrike" cap="none" normalizeH="0" baseline="0" dirty="0" smtClean="0">
                <a:ln>
                  <a:noFill/>
                </a:ln>
                <a:solidFill>
                  <a:schemeClr val="tx1"/>
                </a:solidFill>
                <a:effectLst/>
                <a:latin typeface="Forte" pitchFamily="66" charset="0"/>
                <a:ea typeface="Times New Roman" pitchFamily="18" charset="0"/>
              </a:rPr>
              <a:t>Stop motion animation</a:t>
            </a:r>
          </a:p>
          <a:p>
            <a:pPr marL="0" marR="0" lvl="0" indent="0" algn="l" defTabSz="914400" rtl="0" eaLnBrk="1" fontAlgn="base" latinLnBrk="0" hangingPunct="1">
              <a:lnSpc>
                <a:spcPct val="100000"/>
              </a:lnSpc>
              <a:spcBef>
                <a:spcPct val="0"/>
              </a:spcBef>
              <a:spcAft>
                <a:spcPct val="0"/>
              </a:spcAft>
              <a:buClrTx/>
              <a:buSzTx/>
              <a:buFontTx/>
              <a:buNone/>
              <a:tabLst>
                <a:tab pos="685800" algn="l"/>
              </a:tabLst>
            </a:pPr>
            <a:endParaRPr kumimoji="0" lang="en-NZ"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685800" algn="l"/>
              </a:tabLst>
            </a:pPr>
            <a:r>
              <a:rPr kumimoji="0" lang="en-US" b="0" i="0" u="none" strike="noStrike" cap="none" normalizeH="0" baseline="0" dirty="0" smtClean="0">
                <a:ln>
                  <a:noFill/>
                </a:ln>
                <a:solidFill>
                  <a:schemeClr val="tx1"/>
                </a:solidFill>
                <a:effectLst/>
                <a:latin typeface="Forte" pitchFamily="66" charset="0"/>
                <a:ea typeface="Times New Roman" pitchFamily="18" charset="0"/>
              </a:rPr>
              <a:t>My group made up a theme for keeping fit. Ours was “exercising keeps us going on in life.”</a:t>
            </a:r>
          </a:p>
          <a:p>
            <a:pPr marL="0" marR="0" lvl="0" indent="0" algn="l" defTabSz="914400" rtl="0" eaLnBrk="0" fontAlgn="base" latinLnBrk="0" hangingPunct="0">
              <a:lnSpc>
                <a:spcPct val="100000"/>
              </a:lnSpc>
              <a:spcBef>
                <a:spcPct val="0"/>
              </a:spcBef>
              <a:spcAft>
                <a:spcPct val="0"/>
              </a:spcAft>
              <a:buClrTx/>
              <a:buSzTx/>
              <a:buFontTx/>
              <a:buNone/>
              <a:tabLst>
                <a:tab pos="685800" algn="l"/>
              </a:tabLst>
            </a:pPr>
            <a:r>
              <a:rPr kumimoji="0" lang="en-US" b="0" i="0" u="none" strike="noStrike" cap="none" normalizeH="0" baseline="0" dirty="0" smtClean="0">
                <a:ln>
                  <a:noFill/>
                </a:ln>
                <a:solidFill>
                  <a:schemeClr val="tx1"/>
                </a:solidFill>
                <a:effectLst/>
                <a:latin typeface="Forte" pitchFamily="66" charset="0"/>
                <a:ea typeface="Times New Roman" pitchFamily="18" charset="0"/>
              </a:rPr>
              <a:t> We are learning about stop motion animation. It’s really hard at times but my</a:t>
            </a:r>
          </a:p>
          <a:p>
            <a:pPr marL="0" marR="0" lvl="0" indent="0" algn="l" defTabSz="914400" rtl="0" eaLnBrk="0" fontAlgn="base" latinLnBrk="0" hangingPunct="0">
              <a:lnSpc>
                <a:spcPct val="100000"/>
              </a:lnSpc>
              <a:spcBef>
                <a:spcPct val="0"/>
              </a:spcBef>
              <a:spcAft>
                <a:spcPct val="0"/>
              </a:spcAft>
              <a:buClrTx/>
              <a:buSzTx/>
              <a:buFontTx/>
              <a:buNone/>
              <a:tabLst>
                <a:tab pos="685800" algn="l"/>
              </a:tabLst>
            </a:pPr>
            <a:r>
              <a:rPr kumimoji="0" lang="en-US" b="0" i="0" u="none" strike="noStrike" cap="none" normalizeH="0" baseline="0" dirty="0" smtClean="0">
                <a:ln>
                  <a:noFill/>
                </a:ln>
                <a:solidFill>
                  <a:schemeClr val="tx1"/>
                </a:solidFill>
                <a:effectLst/>
                <a:latin typeface="Forte" pitchFamily="66" charset="0"/>
                <a:ea typeface="Times New Roman" pitchFamily="18" charset="0"/>
              </a:rPr>
              <a:t> group is really good.</a:t>
            </a:r>
          </a:p>
          <a:p>
            <a:pPr marL="0" marR="0" lvl="0" indent="0" algn="l" defTabSz="914400" rtl="0" eaLnBrk="0" fontAlgn="base" latinLnBrk="0" hangingPunct="0">
              <a:lnSpc>
                <a:spcPct val="100000"/>
              </a:lnSpc>
              <a:spcBef>
                <a:spcPct val="0"/>
              </a:spcBef>
              <a:spcAft>
                <a:spcPct val="0"/>
              </a:spcAft>
              <a:buClrTx/>
              <a:buSzTx/>
              <a:buFontTx/>
              <a:buNone/>
              <a:tabLst>
                <a:tab pos="685800" algn="l"/>
              </a:tabLst>
            </a:pPr>
            <a:endParaRPr kumimoji="0" lang="en-NZ"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685800" algn="l"/>
              </a:tabLst>
            </a:pPr>
            <a:r>
              <a:rPr kumimoji="0" lang="en-US" b="0" i="0" u="none" strike="noStrike" cap="none" normalizeH="0" baseline="0" dirty="0" smtClean="0">
                <a:ln>
                  <a:noFill/>
                </a:ln>
                <a:solidFill>
                  <a:schemeClr val="tx1"/>
                </a:solidFill>
                <a:effectLst/>
                <a:latin typeface="Forte" pitchFamily="66" charset="0"/>
                <a:ea typeface="Times New Roman" pitchFamily="18" charset="0"/>
              </a:rPr>
              <a:t>First our group made a bubble map. We used lots of techniques that would help us. </a:t>
            </a:r>
          </a:p>
          <a:p>
            <a:pPr marL="0" marR="0" lvl="0" indent="0" algn="l" defTabSz="914400" rtl="0" eaLnBrk="0" fontAlgn="base" latinLnBrk="0" hangingPunct="0">
              <a:lnSpc>
                <a:spcPct val="100000"/>
              </a:lnSpc>
              <a:spcBef>
                <a:spcPct val="0"/>
              </a:spcBef>
              <a:spcAft>
                <a:spcPct val="0"/>
              </a:spcAft>
              <a:buClrTx/>
              <a:buSzTx/>
              <a:buFontTx/>
              <a:buNone/>
              <a:tabLst>
                <a:tab pos="685800" algn="l"/>
              </a:tabLst>
            </a:pPr>
            <a:r>
              <a:rPr kumimoji="0" lang="en-US" b="0" i="0" u="none" strike="noStrike" cap="none" normalizeH="0" baseline="0" dirty="0" smtClean="0">
                <a:ln>
                  <a:noFill/>
                </a:ln>
                <a:solidFill>
                  <a:schemeClr val="tx1"/>
                </a:solidFill>
                <a:effectLst/>
                <a:latin typeface="Forte" pitchFamily="66" charset="0"/>
                <a:ea typeface="Times New Roman" pitchFamily="18" charset="0"/>
              </a:rPr>
              <a:t>Next we communicated and we had lots of ideas. Then we started making nine story</a:t>
            </a:r>
          </a:p>
          <a:p>
            <a:pPr marL="0" marR="0" lvl="0" indent="0" algn="l" defTabSz="914400" rtl="0" eaLnBrk="0" fontAlgn="base" latinLnBrk="0" hangingPunct="0">
              <a:lnSpc>
                <a:spcPct val="100000"/>
              </a:lnSpc>
              <a:spcBef>
                <a:spcPct val="0"/>
              </a:spcBef>
              <a:spcAft>
                <a:spcPct val="0"/>
              </a:spcAft>
              <a:buClrTx/>
              <a:buSzTx/>
              <a:buFontTx/>
              <a:buNone/>
              <a:tabLst>
                <a:tab pos="685800" algn="l"/>
              </a:tabLst>
            </a:pPr>
            <a:r>
              <a:rPr kumimoji="0" lang="en-US" b="0" i="0" u="none" strike="noStrike" cap="none" normalizeH="0" baseline="0" dirty="0" smtClean="0">
                <a:ln>
                  <a:noFill/>
                </a:ln>
                <a:solidFill>
                  <a:schemeClr val="tx1"/>
                </a:solidFill>
                <a:effectLst/>
                <a:latin typeface="Forte" pitchFamily="66" charset="0"/>
                <a:ea typeface="Times New Roman" pitchFamily="18" charset="0"/>
              </a:rPr>
              <a:t> boards that were related to our theme. And we had to get three Lego men. </a:t>
            </a:r>
          </a:p>
          <a:p>
            <a:pPr marL="0" marR="0" lvl="0" indent="0" algn="l" defTabSz="914400" rtl="0" eaLnBrk="0" fontAlgn="base" latinLnBrk="0" hangingPunct="0">
              <a:lnSpc>
                <a:spcPct val="100000"/>
              </a:lnSpc>
              <a:spcBef>
                <a:spcPct val="0"/>
              </a:spcBef>
              <a:spcAft>
                <a:spcPct val="0"/>
              </a:spcAft>
              <a:buClrTx/>
              <a:buSzTx/>
              <a:buFontTx/>
              <a:buNone/>
              <a:tabLst>
                <a:tab pos="685800" algn="l"/>
              </a:tabLst>
            </a:pPr>
            <a:endParaRPr kumimoji="0" lang="en-US" b="0" i="0" u="none" strike="noStrike" cap="none" normalizeH="0" baseline="0" dirty="0" smtClean="0">
              <a:ln>
                <a:noFill/>
              </a:ln>
              <a:solidFill>
                <a:schemeClr val="tx1"/>
              </a:solidFill>
              <a:effectLst/>
              <a:latin typeface="Forte" pitchFamily="66" charset="0"/>
              <a:ea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685800" algn="l"/>
              </a:tabLst>
            </a:pPr>
            <a:r>
              <a:rPr kumimoji="0" lang="en-US" b="0" i="0" u="none" strike="noStrike" cap="none" normalizeH="0" baseline="0" dirty="0" smtClean="0">
                <a:ln>
                  <a:noFill/>
                </a:ln>
                <a:solidFill>
                  <a:schemeClr val="tx1"/>
                </a:solidFill>
                <a:effectLst/>
                <a:latin typeface="Forte" pitchFamily="66" charset="0"/>
                <a:ea typeface="Times New Roman" pitchFamily="18" charset="0"/>
              </a:rPr>
              <a:t>We took pictures of them with a back round that we created. We put pictures on the</a:t>
            </a:r>
          </a:p>
          <a:p>
            <a:pPr marL="0" marR="0" lvl="0" indent="0" algn="l" defTabSz="914400" rtl="0" eaLnBrk="0" fontAlgn="base" latinLnBrk="0" hangingPunct="0">
              <a:lnSpc>
                <a:spcPct val="100000"/>
              </a:lnSpc>
              <a:spcBef>
                <a:spcPct val="0"/>
              </a:spcBef>
              <a:spcAft>
                <a:spcPct val="0"/>
              </a:spcAft>
              <a:buClrTx/>
              <a:buSzTx/>
              <a:buFontTx/>
              <a:buNone/>
              <a:tabLst>
                <a:tab pos="685800" algn="l"/>
              </a:tabLst>
            </a:pPr>
            <a:r>
              <a:rPr kumimoji="0" lang="en-US" b="0" i="0" u="none" strike="noStrike" cap="none" normalizeH="0" baseline="0" dirty="0" smtClean="0">
                <a:ln>
                  <a:noFill/>
                </a:ln>
                <a:solidFill>
                  <a:schemeClr val="tx1"/>
                </a:solidFill>
                <a:effectLst/>
                <a:latin typeface="Forte" pitchFamily="66" charset="0"/>
                <a:ea typeface="Times New Roman" pitchFamily="18" charset="0"/>
              </a:rPr>
              <a:t> computer. Something called “movie maker” but first we had to put an introduction</a:t>
            </a:r>
          </a:p>
          <a:p>
            <a:pPr marL="0" marR="0" lvl="0" indent="0" algn="l" defTabSz="914400" rtl="0" eaLnBrk="0" fontAlgn="base" latinLnBrk="0" hangingPunct="0">
              <a:lnSpc>
                <a:spcPct val="100000"/>
              </a:lnSpc>
              <a:spcBef>
                <a:spcPct val="0"/>
              </a:spcBef>
              <a:spcAft>
                <a:spcPct val="0"/>
              </a:spcAft>
              <a:buClrTx/>
              <a:buSzTx/>
              <a:buFontTx/>
              <a:buNone/>
              <a:tabLst>
                <a:tab pos="685800" algn="l"/>
              </a:tabLst>
            </a:pPr>
            <a:r>
              <a:rPr kumimoji="0" lang="en-US" b="0" i="0" u="none" strike="noStrike" cap="none" normalizeH="0" baseline="0" dirty="0" smtClean="0">
                <a:ln>
                  <a:noFill/>
                </a:ln>
                <a:solidFill>
                  <a:schemeClr val="tx1"/>
                </a:solidFill>
                <a:effectLst/>
                <a:latin typeface="Forte" pitchFamily="66" charset="0"/>
                <a:ea typeface="Times New Roman" pitchFamily="18" charset="0"/>
              </a:rPr>
              <a:t> title with our theme. Then we dragged our pictures that we took of our Lego men into</a:t>
            </a:r>
          </a:p>
          <a:p>
            <a:pPr marL="0" marR="0" lvl="0" indent="0" algn="l" defTabSz="914400" rtl="0" eaLnBrk="0" fontAlgn="base" latinLnBrk="0" hangingPunct="0">
              <a:lnSpc>
                <a:spcPct val="100000"/>
              </a:lnSpc>
              <a:spcBef>
                <a:spcPct val="0"/>
              </a:spcBef>
              <a:spcAft>
                <a:spcPct val="0"/>
              </a:spcAft>
              <a:buClrTx/>
              <a:buSzTx/>
              <a:buFontTx/>
              <a:buNone/>
              <a:tabLst>
                <a:tab pos="685800" algn="l"/>
              </a:tabLst>
            </a:pPr>
            <a:r>
              <a:rPr kumimoji="0" lang="en-US" b="0" i="0" u="none" strike="noStrike" cap="none" normalizeH="0" baseline="0" dirty="0" smtClean="0">
                <a:ln>
                  <a:noFill/>
                </a:ln>
                <a:solidFill>
                  <a:schemeClr val="tx1"/>
                </a:solidFill>
                <a:effectLst/>
                <a:latin typeface="Forte" pitchFamily="66" charset="0"/>
                <a:ea typeface="Times New Roman" pitchFamily="18" charset="0"/>
              </a:rPr>
              <a:t> a little box on movie maker. After we did that we had to put audio into our movie. </a:t>
            </a:r>
          </a:p>
          <a:p>
            <a:pPr marL="0" marR="0" lvl="0" indent="0" algn="l" defTabSz="914400" rtl="0" eaLnBrk="0" fontAlgn="base" latinLnBrk="0" hangingPunct="0">
              <a:lnSpc>
                <a:spcPct val="100000"/>
              </a:lnSpc>
              <a:spcBef>
                <a:spcPct val="0"/>
              </a:spcBef>
              <a:spcAft>
                <a:spcPct val="0"/>
              </a:spcAft>
              <a:buClrTx/>
              <a:buSzTx/>
              <a:buFontTx/>
              <a:buNone/>
              <a:tabLst>
                <a:tab pos="685800" algn="l"/>
              </a:tabLst>
            </a:pPr>
            <a:r>
              <a:rPr kumimoji="0" lang="en-US" b="0" i="0" u="none" strike="noStrike" cap="none" normalizeH="0" baseline="0" dirty="0" smtClean="0">
                <a:ln>
                  <a:noFill/>
                </a:ln>
                <a:solidFill>
                  <a:schemeClr val="tx1"/>
                </a:solidFill>
                <a:effectLst/>
                <a:latin typeface="Forte" pitchFamily="66" charset="0"/>
                <a:ea typeface="Times New Roman" pitchFamily="18" charset="0"/>
              </a:rPr>
              <a:t>We had to talk as if it was the Lego men talking.</a:t>
            </a:r>
          </a:p>
          <a:p>
            <a:pPr marL="0" marR="0" lvl="0" indent="0" algn="l" defTabSz="914400" rtl="0" eaLnBrk="0" fontAlgn="base" latinLnBrk="0" hangingPunct="0">
              <a:lnSpc>
                <a:spcPct val="100000"/>
              </a:lnSpc>
              <a:spcBef>
                <a:spcPct val="0"/>
              </a:spcBef>
              <a:spcAft>
                <a:spcPct val="0"/>
              </a:spcAft>
              <a:buClrTx/>
              <a:buSzTx/>
              <a:buFontTx/>
              <a:buNone/>
              <a:tabLst>
                <a:tab pos="685800" algn="l"/>
              </a:tabLst>
            </a:pPr>
            <a:endParaRPr kumimoji="0" lang="en-NZ"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685800" algn="l"/>
              </a:tabLst>
            </a:pPr>
            <a:r>
              <a:rPr kumimoji="0" lang="en-US" b="0" i="0" u="none" strike="noStrike" cap="none" normalizeH="0" baseline="0" dirty="0" smtClean="0">
                <a:ln>
                  <a:noFill/>
                </a:ln>
                <a:solidFill>
                  <a:schemeClr val="tx1"/>
                </a:solidFill>
                <a:effectLst/>
                <a:latin typeface="Forte" pitchFamily="66" charset="0"/>
                <a:ea typeface="Times New Roman" pitchFamily="18" charset="0"/>
              </a:rPr>
              <a:t>We put music on it and I liked our music. I thought our group put a lot of effort into </a:t>
            </a:r>
          </a:p>
          <a:p>
            <a:pPr marL="0" marR="0" lvl="0" indent="0" algn="l" defTabSz="914400" rtl="0" eaLnBrk="0" fontAlgn="base" latinLnBrk="0" hangingPunct="0">
              <a:lnSpc>
                <a:spcPct val="100000"/>
              </a:lnSpc>
              <a:spcBef>
                <a:spcPct val="0"/>
              </a:spcBef>
              <a:spcAft>
                <a:spcPct val="0"/>
              </a:spcAft>
              <a:buClrTx/>
              <a:buSzTx/>
              <a:buFontTx/>
              <a:buNone/>
              <a:tabLst>
                <a:tab pos="685800" algn="l"/>
              </a:tabLst>
            </a:pPr>
            <a:r>
              <a:rPr kumimoji="0" lang="en-US" b="0" i="0" u="none" strike="noStrike" cap="none" normalizeH="0" baseline="0" dirty="0" smtClean="0">
                <a:ln>
                  <a:noFill/>
                </a:ln>
                <a:solidFill>
                  <a:schemeClr val="tx1"/>
                </a:solidFill>
                <a:effectLst/>
                <a:latin typeface="Forte" pitchFamily="66" charset="0"/>
                <a:ea typeface="Times New Roman" pitchFamily="18" charset="0"/>
              </a:rPr>
              <a:t>our movie. I liked our movie because it looks real. </a:t>
            </a:r>
          </a:p>
          <a:p>
            <a:pPr marL="0" marR="0" lvl="0" indent="0" algn="l" defTabSz="914400" rtl="0" eaLnBrk="0" fontAlgn="base" latinLnBrk="0" hangingPunct="0">
              <a:lnSpc>
                <a:spcPct val="100000"/>
              </a:lnSpc>
              <a:spcBef>
                <a:spcPct val="0"/>
              </a:spcBef>
              <a:spcAft>
                <a:spcPct val="0"/>
              </a:spcAft>
              <a:buClrTx/>
              <a:buSzTx/>
              <a:buFontTx/>
              <a:buNone/>
              <a:tabLst>
                <a:tab pos="685800" algn="l"/>
              </a:tabLst>
            </a:pPr>
            <a:endParaRPr lang="en-US" dirty="0" smtClean="0">
              <a:latin typeface="Forte" pitchFamily="66" charset="0"/>
            </a:endParaRPr>
          </a:p>
          <a:p>
            <a:pPr marL="0" marR="0" lvl="0" indent="0" algn="l" defTabSz="914400" rtl="0" eaLnBrk="0" fontAlgn="base" latinLnBrk="0" hangingPunct="0">
              <a:lnSpc>
                <a:spcPct val="100000"/>
              </a:lnSpc>
              <a:spcBef>
                <a:spcPct val="0"/>
              </a:spcBef>
              <a:spcAft>
                <a:spcPct val="0"/>
              </a:spcAft>
              <a:buClrTx/>
              <a:buSzTx/>
              <a:buFontTx/>
              <a:buNone/>
              <a:tabLst>
                <a:tab pos="685800" algn="l"/>
              </a:tabLst>
            </a:pPr>
            <a:endParaRPr kumimoji="0" lang="en-NZ"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685800" algn="l"/>
              </a:tabLst>
            </a:pPr>
            <a:r>
              <a:rPr kumimoji="0" lang="en-US" b="0" i="0" u="none" strike="noStrike" cap="none" normalizeH="0" baseline="0" dirty="0" smtClean="0">
                <a:ln>
                  <a:noFill/>
                </a:ln>
                <a:solidFill>
                  <a:schemeClr val="tx1"/>
                </a:solidFill>
                <a:effectLst/>
                <a:latin typeface="Forte" pitchFamily="66" charset="0"/>
                <a:ea typeface="Times New Roman" pitchFamily="18" charset="0"/>
              </a:rPr>
              <a:t>Ronee</a:t>
            </a:r>
            <a:endParaRPr kumimoji="0" lang="en-US"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stop motion animation ronee.wmv">
            <a:hlinkClick r:id="" action="ppaction://media"/>
          </p:cNvPr>
          <p:cNvPicPr>
            <a:picLocks noRot="1" noChangeAspect="1"/>
          </p:cNvPicPr>
          <p:nvPr>
            <a:videoFile r:link="rId1"/>
          </p:nvPr>
        </p:nvPicPr>
        <p:blipFill>
          <a:blip r:embed="rId3"/>
          <a:stretch>
            <a:fillRect/>
          </a:stretch>
        </p:blipFill>
        <p:spPr>
          <a:xfrm>
            <a:off x="1524000" y="1143000"/>
            <a:ext cx="6096000" cy="4572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3618"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14290"/>
            <a:ext cx="8229600" cy="5911873"/>
          </a:xfrm>
        </p:spPr>
        <p:txBody>
          <a:bodyPr>
            <a:normAutofit fontScale="77500" lnSpcReduction="20000"/>
          </a:bodyPr>
          <a:lstStyle/>
          <a:p>
            <a:pPr algn="ctr">
              <a:buNone/>
            </a:pPr>
            <a:r>
              <a:rPr lang="en-US" dirty="0" smtClean="0"/>
              <a:t> </a:t>
            </a:r>
            <a:r>
              <a:rPr lang="en-US" b="1" u="sng" dirty="0" smtClean="0"/>
              <a:t>Stop Motion Animation</a:t>
            </a:r>
            <a:endParaRPr lang="en-NZ" b="1" u="sng" dirty="0" smtClean="0"/>
          </a:p>
          <a:p>
            <a:pPr>
              <a:buNone/>
            </a:pPr>
            <a:r>
              <a:rPr lang="en-US" dirty="0" smtClean="0"/>
              <a:t>    </a:t>
            </a:r>
          </a:p>
          <a:p>
            <a:pPr>
              <a:buNone/>
            </a:pPr>
            <a:r>
              <a:rPr lang="en-US" dirty="0" smtClean="0"/>
              <a:t>    Last week in C4 we did some movie making. It was called stop motion animation. Everybody had buddies. My buddies were </a:t>
            </a:r>
            <a:r>
              <a:rPr lang="en-US" dirty="0" err="1" smtClean="0"/>
              <a:t>Raua</a:t>
            </a:r>
            <a:r>
              <a:rPr lang="en-US" dirty="0" smtClean="0"/>
              <a:t>, </a:t>
            </a:r>
            <a:r>
              <a:rPr lang="en-US" dirty="0" err="1" smtClean="0"/>
              <a:t>Kellen</a:t>
            </a:r>
            <a:r>
              <a:rPr lang="en-US" dirty="0" smtClean="0"/>
              <a:t>, Jasmine and myself.</a:t>
            </a:r>
            <a:endParaRPr lang="en-NZ" dirty="0" smtClean="0"/>
          </a:p>
          <a:p>
            <a:pPr>
              <a:buNone/>
            </a:pPr>
            <a:r>
              <a:rPr lang="en-US" dirty="0" smtClean="0"/>
              <a:t> </a:t>
            </a:r>
            <a:endParaRPr lang="en-NZ" dirty="0" smtClean="0"/>
          </a:p>
          <a:p>
            <a:pPr>
              <a:buNone/>
            </a:pPr>
            <a:r>
              <a:rPr lang="en-US" dirty="0" smtClean="0"/>
              <a:t>    Everybody had a practice first. The first thing that happened was that everyone’s group had to do something in there piece of paper Mr. T gave. My group did a t chart first. Second of all we did our planning, background, story board, photo’s and than our audio movie making. On the computer we did our setting, title &amp; end and then our voice recording. </a:t>
            </a:r>
          </a:p>
          <a:p>
            <a:pPr>
              <a:buNone/>
            </a:pPr>
            <a:endParaRPr lang="en-US" dirty="0" smtClean="0"/>
          </a:p>
          <a:p>
            <a:pPr>
              <a:buNone/>
            </a:pPr>
            <a:r>
              <a:rPr lang="en-US" dirty="0" smtClean="0"/>
              <a:t>    If we had another chance I would take more photo’s as the movie was very short.</a:t>
            </a:r>
            <a:endParaRPr lang="en-NZ" dirty="0" smtClean="0"/>
          </a:p>
          <a:p>
            <a:r>
              <a:rPr lang="en-US" dirty="0" smtClean="0"/>
              <a:t> By </a:t>
            </a:r>
            <a:r>
              <a:rPr lang="en-US" dirty="0" err="1" smtClean="0"/>
              <a:t>Saalihah</a:t>
            </a:r>
            <a:r>
              <a:rPr lang="en-US" dirty="0" smtClean="0"/>
              <a:t> </a:t>
            </a:r>
            <a:r>
              <a:rPr lang="en-US" dirty="0" err="1" smtClean="0"/>
              <a:t>Saniyah</a:t>
            </a:r>
            <a:r>
              <a:rPr lang="en-US" dirty="0" smtClean="0"/>
              <a:t> Ahmad.  </a:t>
            </a:r>
            <a:endParaRPr lang="en-NZ" dirty="0" smtClean="0"/>
          </a:p>
          <a:p>
            <a:endParaRPr lang="en-NZ"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Keeping fit raua.wmv">
            <a:hlinkClick r:id="" action="ppaction://media"/>
          </p:cNvPr>
          <p:cNvPicPr>
            <a:picLocks noRot="1" noChangeAspect="1"/>
          </p:cNvPicPr>
          <p:nvPr>
            <a:videoFile r:link="rId1"/>
          </p:nvPr>
        </p:nvPicPr>
        <p:blipFill>
          <a:blip r:embed="rId3"/>
          <a:stretch>
            <a:fillRect/>
          </a:stretch>
        </p:blipFill>
        <p:spPr>
          <a:xfrm>
            <a:off x="1524000" y="1143000"/>
            <a:ext cx="6096000" cy="4572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6343"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ChangeArrowheads="1"/>
          </p:cNvSpPr>
          <p:nvPr/>
        </p:nvSpPr>
        <p:spPr bwMode="auto">
          <a:xfrm>
            <a:off x="0" y="0"/>
            <a:ext cx="8913017" cy="686341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Britannic Bold" pitchFamily="34" charset="0"/>
                <a:ea typeface="Times New Roman" pitchFamily="18" charset="0"/>
              </a:rPr>
              <a:t>           </a:t>
            </a:r>
            <a:r>
              <a:rPr kumimoji="0" lang="en-US" sz="2000" b="0" i="0" u="sng" strike="noStrike" cap="none" normalizeH="0" baseline="0" dirty="0" smtClean="0">
                <a:ln>
                  <a:noFill/>
                </a:ln>
                <a:solidFill>
                  <a:srgbClr val="800080"/>
                </a:solidFill>
                <a:effectLst/>
                <a:latin typeface="Britannic Bold" pitchFamily="34" charset="0"/>
                <a:ea typeface="Times New Roman" pitchFamily="18" charset="0"/>
              </a:rPr>
              <a:t>Stop Motion Animation   </a:t>
            </a:r>
            <a:endParaRPr kumimoji="0" lang="en-NZ" sz="2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effectLst/>
                <a:latin typeface="Britannic Bold" pitchFamily="34" charset="0"/>
                <a:ea typeface="Times New Roman" pitchFamily="18" charset="0"/>
              </a:rPr>
              <a:t>A few weeks ago C4 started Stop Motion Animation about Keeping Fit. We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effectLst/>
                <a:latin typeface="Britannic Bold" pitchFamily="34" charset="0"/>
                <a:ea typeface="Times New Roman" pitchFamily="18" charset="0"/>
              </a:rPr>
              <a:t>Watched Some  Lego clips and some other clips on </a:t>
            </a:r>
            <a:r>
              <a:rPr kumimoji="0" lang="en-US" sz="2000" b="0" i="0" u="none" strike="noStrike" cap="none" normalizeH="0" baseline="0" dirty="0" smtClean="0">
                <a:ln>
                  <a:noFill/>
                </a:ln>
                <a:effectLst/>
                <a:latin typeface="Britannic Bold" pitchFamily="34" charset="0"/>
                <a:ea typeface="Times New Roman" pitchFamily="18" charset="0"/>
              </a:rPr>
              <a:t>You tube </a:t>
            </a:r>
            <a:r>
              <a:rPr kumimoji="0" lang="en-US" sz="2000" b="0" i="0" u="none" strike="noStrike" cap="none" normalizeH="0" baseline="0" dirty="0" smtClean="0">
                <a:ln>
                  <a:noFill/>
                </a:ln>
                <a:effectLst/>
                <a:latin typeface="Britannic Bold" pitchFamily="34" charset="0"/>
                <a:ea typeface="Times New Roman" pitchFamily="18" charset="0"/>
              </a:rPr>
              <a:t>related to </a:t>
            </a:r>
            <a:r>
              <a:rPr kumimoji="0" lang="en-US" sz="2000" b="0" i="0" u="none" strike="noStrike" cap="none" normalizeH="0" baseline="0" dirty="0" smtClean="0">
                <a:ln>
                  <a:noFill/>
                </a:ln>
                <a:effectLst/>
                <a:latin typeface="Britannic Bold" pitchFamily="34" charset="0"/>
                <a:ea typeface="Times New Roman" pitchFamily="18" charset="0"/>
              </a:rPr>
              <a:t>the</a:t>
            </a:r>
            <a:endParaRPr kumimoji="0" lang="en-US" sz="2000" b="0" i="0" u="none" strike="noStrike" cap="none" normalizeH="0" baseline="0" dirty="0" smtClean="0">
              <a:ln>
                <a:noFill/>
              </a:ln>
              <a:effectLst/>
              <a:latin typeface="Britannic Bold" pitchFamily="34" charset="0"/>
              <a:ea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effectLst/>
                <a:latin typeface="Britannic Bold" pitchFamily="34" charset="0"/>
                <a:ea typeface="Times New Roman" pitchFamily="18" charset="0"/>
              </a:rPr>
              <a:t> Stop Motion Animation.</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effectLst/>
                <a:latin typeface="Britannic Bold" pitchFamily="34" charset="0"/>
                <a:ea typeface="Times New Roman" pitchFamily="18" charset="0"/>
              </a:rPr>
              <a:t> </a:t>
            </a:r>
            <a:endParaRPr kumimoji="0" lang="en-NZ" sz="2000" b="0" i="0" u="none" strike="noStrike" cap="none" normalizeH="0" baseline="0" dirty="0" smtClean="0">
              <a:ln>
                <a:noFill/>
              </a:ln>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Britannic Bold" pitchFamily="34" charset="0"/>
                <a:ea typeface="Times New Roman" pitchFamily="18" charset="0"/>
              </a:rPr>
              <a:t> </a:t>
            </a:r>
            <a:r>
              <a:rPr kumimoji="0" lang="en-US" sz="2000" b="0" i="0" u="none" strike="noStrike" cap="none" normalizeH="0" baseline="0" dirty="0" smtClean="0">
                <a:ln>
                  <a:noFill/>
                </a:ln>
                <a:effectLst/>
                <a:latin typeface="Britannic Bold" pitchFamily="34" charset="0"/>
                <a:ea typeface="Times New Roman" pitchFamily="18" charset="0"/>
              </a:rPr>
              <a:t>We were divided into groups and each group had a team leader. My group’s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effectLst/>
                <a:latin typeface="Britannic Bold" pitchFamily="34" charset="0"/>
                <a:ea typeface="Times New Roman" pitchFamily="18" charset="0"/>
              </a:rPr>
              <a:t> team leader was Samuel and the other two people in my group were Angel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effectLst/>
                <a:latin typeface="Britannic Bold" pitchFamily="34" charset="0"/>
                <a:ea typeface="Times New Roman" pitchFamily="18" charset="0"/>
              </a:rPr>
              <a:t>and Reid. We had a theme. Our theme was Keeping Fit Saved My Life.</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effectLst/>
                <a:latin typeface="Britannic Bold" pitchFamily="34" charset="0"/>
                <a:ea typeface="Times New Roman" pitchFamily="18" charset="0"/>
              </a:rPr>
              <a:t>First we made a plan, do  our story boards, background and taking photos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effectLst/>
                <a:latin typeface="Britannic Bold" pitchFamily="34" charset="0"/>
                <a:ea typeface="Times New Roman" pitchFamily="18" charset="0"/>
              </a:rPr>
              <a:t> with Lego people. It was really fun.</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NZ" sz="2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effectLst/>
                <a:latin typeface="Britannic Bold" pitchFamily="34" charset="0"/>
                <a:ea typeface="Times New Roman" pitchFamily="18" charset="0"/>
              </a:rPr>
              <a:t>Finally after taking photos we were now on Windows Movie Maker where we</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effectLst/>
                <a:latin typeface="Britannic Bold" pitchFamily="34" charset="0"/>
                <a:ea typeface="Times New Roman" pitchFamily="18" charset="0"/>
              </a:rPr>
              <a:t> imported the photos, added the music and added the beginning and end</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effectLst/>
                <a:latin typeface="Britannic Bold" pitchFamily="34" charset="0"/>
                <a:ea typeface="Times New Roman" pitchFamily="18" charset="0"/>
              </a:rPr>
              <a:t> credits.  Now we were on narration where we had to add the voices to the</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effectLst/>
                <a:latin typeface="Britannic Bold" pitchFamily="34" charset="0"/>
                <a:ea typeface="Times New Roman" pitchFamily="18" charset="0"/>
              </a:rPr>
              <a:t> movie, but we  didn’t have a script so we had to write one. When we </a:t>
            </a:r>
            <a:r>
              <a:rPr kumimoji="0" lang="en-US" sz="2000" b="0" i="0" u="none" strike="noStrike" cap="none" normalizeH="0" baseline="0" dirty="0" smtClean="0">
                <a:ln>
                  <a:noFill/>
                </a:ln>
                <a:effectLst/>
                <a:latin typeface="Britannic Bold" pitchFamily="34" charset="0"/>
                <a:ea typeface="Times New Roman" pitchFamily="18" charset="0"/>
              </a:rPr>
              <a:t>finished</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effectLst/>
                <a:latin typeface="Britannic Bold" pitchFamily="34" charset="0"/>
                <a:ea typeface="Times New Roman" pitchFamily="18" charset="0"/>
              </a:rPr>
              <a:t> </a:t>
            </a:r>
            <a:r>
              <a:rPr kumimoji="0" lang="en-US" sz="2000" b="0" i="0" u="none" strike="noStrike" cap="none" normalizeH="0" baseline="0" dirty="0" smtClean="0">
                <a:ln>
                  <a:noFill/>
                </a:ln>
                <a:effectLst/>
                <a:latin typeface="Britannic Bold" pitchFamily="34" charset="0"/>
                <a:ea typeface="Times New Roman" pitchFamily="18" charset="0"/>
              </a:rPr>
              <a:t>writing our </a:t>
            </a:r>
            <a:r>
              <a:rPr kumimoji="0" lang="en-US" sz="2000" b="0" i="0" u="none" strike="noStrike" cap="none" normalizeH="0" baseline="0" dirty="0" smtClean="0">
                <a:ln>
                  <a:noFill/>
                </a:ln>
                <a:effectLst/>
                <a:latin typeface="Britannic Bold" pitchFamily="34" charset="0"/>
                <a:ea typeface="Times New Roman" pitchFamily="18" charset="0"/>
              </a:rPr>
              <a:t>script  </a:t>
            </a:r>
            <a:r>
              <a:rPr kumimoji="0" lang="en-US" sz="2000" b="0" i="0" u="none" strike="noStrike" cap="none" normalizeH="0" baseline="0" dirty="0" smtClean="0">
                <a:ln>
                  <a:noFill/>
                </a:ln>
                <a:effectLst/>
                <a:latin typeface="Britannic Bold" pitchFamily="34" charset="0"/>
                <a:ea typeface="Times New Roman" pitchFamily="18" charset="0"/>
              </a:rPr>
              <a:t>we could now do the narration. Finally on </a:t>
            </a:r>
            <a:r>
              <a:rPr kumimoji="0" lang="en-US" sz="2000" b="0" i="0" u="none" strike="noStrike" cap="none" normalizeH="0" baseline="0" dirty="0" smtClean="0">
                <a:ln>
                  <a:noFill/>
                </a:ln>
                <a:effectLst/>
                <a:latin typeface="Britannic Bold" pitchFamily="34" charset="0"/>
                <a:ea typeface="Times New Roman" pitchFamily="18" charset="0"/>
              </a:rPr>
              <a:t>Thursday</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effectLst/>
                <a:latin typeface="Britannic Bold" pitchFamily="34" charset="0"/>
                <a:ea typeface="Times New Roman" pitchFamily="18" charset="0"/>
              </a:rPr>
              <a:t> </a:t>
            </a:r>
            <a:r>
              <a:rPr kumimoji="0" lang="en-US" sz="2000" b="0" i="0" u="none" strike="noStrike" cap="none" normalizeH="0" baseline="0" dirty="0" smtClean="0">
                <a:ln>
                  <a:noFill/>
                </a:ln>
                <a:effectLst/>
                <a:latin typeface="Britannic Bold" pitchFamily="34" charset="0"/>
                <a:ea typeface="Times New Roman" pitchFamily="18" charset="0"/>
              </a:rPr>
              <a:t>20</a:t>
            </a:r>
            <a:r>
              <a:rPr kumimoji="0" lang="en-US" sz="2000" b="0" i="0" u="none" strike="noStrike" cap="none" normalizeH="0" baseline="30000" dirty="0" smtClean="0">
                <a:ln>
                  <a:noFill/>
                </a:ln>
                <a:effectLst/>
                <a:latin typeface="Britannic Bold" pitchFamily="34" charset="0"/>
                <a:ea typeface="Times New Roman" pitchFamily="18" charset="0"/>
              </a:rPr>
              <a:t>th</a:t>
            </a:r>
            <a:r>
              <a:rPr kumimoji="0" lang="en-US" sz="2000" b="0" i="0" u="none" strike="noStrike" cap="none" normalizeH="0" baseline="0" dirty="0" smtClean="0">
                <a:ln>
                  <a:noFill/>
                </a:ln>
                <a:effectLst/>
                <a:latin typeface="Britannic Bold" pitchFamily="34" charset="0"/>
                <a:ea typeface="Times New Roman" pitchFamily="18" charset="0"/>
              </a:rPr>
              <a:t> of May 2010 </a:t>
            </a:r>
            <a:r>
              <a:rPr kumimoji="0" lang="en-US" sz="2000" b="0" i="0" u="none" strike="noStrike" cap="none" normalizeH="0" baseline="0" dirty="0" smtClean="0">
                <a:ln>
                  <a:noFill/>
                </a:ln>
                <a:effectLst/>
                <a:latin typeface="Britannic Bold" pitchFamily="34" charset="0"/>
                <a:ea typeface="Times New Roman" pitchFamily="18" charset="0"/>
              </a:rPr>
              <a:t>we  finished our </a:t>
            </a:r>
            <a:r>
              <a:rPr kumimoji="0" lang="en-US" sz="2000" b="0" i="0" u="none" strike="noStrike" cap="none" normalizeH="0" baseline="0" dirty="0" smtClean="0">
                <a:ln>
                  <a:noFill/>
                </a:ln>
                <a:effectLst/>
                <a:latin typeface="Britannic Bold" pitchFamily="34" charset="0"/>
                <a:ea typeface="Times New Roman" pitchFamily="18" charset="0"/>
              </a:rPr>
              <a:t>Stop Motion Animation and so had </a:t>
            </a:r>
            <a:endParaRPr kumimoji="0" lang="en-US" sz="2000" b="0" i="0" u="none" strike="noStrike" cap="none" normalizeH="0" baseline="0" dirty="0" smtClean="0">
              <a:ln>
                <a:noFill/>
              </a:ln>
              <a:effectLst/>
              <a:latin typeface="Britannic Bold" pitchFamily="34" charset="0"/>
              <a:ea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effectLst/>
                <a:latin typeface="Britannic Bold" pitchFamily="34" charset="0"/>
                <a:ea typeface="Times New Roman" pitchFamily="18" charset="0"/>
              </a:rPr>
              <a:t>the </a:t>
            </a:r>
            <a:r>
              <a:rPr kumimoji="0" lang="en-US" sz="2000" b="0" i="0" u="none" strike="noStrike" cap="none" normalizeH="0" baseline="0" dirty="0" smtClean="0">
                <a:ln>
                  <a:noFill/>
                </a:ln>
                <a:effectLst/>
                <a:latin typeface="Britannic Bold" pitchFamily="34" charset="0"/>
                <a:ea typeface="Times New Roman" pitchFamily="18" charset="0"/>
              </a:rPr>
              <a:t>rest of C4.</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NZ" sz="2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800080"/>
                </a:solidFill>
                <a:effectLst/>
                <a:latin typeface="Britannic Bold" pitchFamily="34" charset="0"/>
                <a:ea typeface="Times New Roman" pitchFamily="18" charset="0"/>
              </a:rPr>
              <a:t>If we had another chance we would have added more photos and tried to </a:t>
            </a:r>
            <a:endParaRPr kumimoji="0" lang="en-US" sz="2000" b="0" i="0" u="none" strike="noStrike" cap="none" normalizeH="0" baseline="0" dirty="0" smtClean="0">
              <a:ln>
                <a:noFill/>
              </a:ln>
              <a:solidFill>
                <a:srgbClr val="800080"/>
              </a:solidFill>
              <a:effectLst/>
              <a:latin typeface="Britannic Bold" pitchFamily="34" charset="0"/>
              <a:ea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800080"/>
                </a:solidFill>
                <a:effectLst/>
                <a:latin typeface="Britannic Bold" pitchFamily="34" charset="0"/>
                <a:ea typeface="Times New Roman" pitchFamily="18" charset="0"/>
              </a:rPr>
              <a:t>keep </a:t>
            </a:r>
            <a:r>
              <a:rPr kumimoji="0" lang="en-US" sz="2000" b="0" i="0" u="none" strike="noStrike" cap="none" normalizeH="0" baseline="0" dirty="0" smtClean="0">
                <a:ln>
                  <a:noFill/>
                </a:ln>
                <a:solidFill>
                  <a:srgbClr val="800080"/>
                </a:solidFill>
                <a:effectLst/>
                <a:latin typeface="Britannic Bold" pitchFamily="34" charset="0"/>
                <a:ea typeface="Times New Roman" pitchFamily="18" charset="0"/>
              </a:rPr>
              <a:t>the </a:t>
            </a:r>
            <a:r>
              <a:rPr kumimoji="0" lang="en-US" sz="2000" b="0" i="0" u="none" strike="noStrike" cap="none" normalizeH="0" baseline="0" dirty="0" smtClean="0">
                <a:ln>
                  <a:noFill/>
                </a:ln>
                <a:solidFill>
                  <a:srgbClr val="800080"/>
                </a:solidFill>
                <a:effectLst/>
                <a:latin typeface="Britannic Bold" pitchFamily="34" charset="0"/>
                <a:ea typeface="Times New Roman" pitchFamily="18" charset="0"/>
              </a:rPr>
              <a:t>camera </a:t>
            </a:r>
            <a:r>
              <a:rPr kumimoji="0" lang="en-US" sz="2000" b="0" i="0" u="none" strike="noStrike" cap="none" normalizeH="0" baseline="0" dirty="0" smtClean="0">
                <a:ln>
                  <a:noFill/>
                </a:ln>
                <a:solidFill>
                  <a:srgbClr val="800080"/>
                </a:solidFill>
                <a:effectLst/>
                <a:latin typeface="Britannic Bold" pitchFamily="34" charset="0"/>
                <a:ea typeface="Times New Roman" pitchFamily="18" charset="0"/>
              </a:rPr>
              <a:t>a bit more still.</a:t>
            </a:r>
            <a:endParaRPr kumimoji="0" lang="en-NZ" sz="2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800080"/>
                </a:solidFill>
                <a:effectLst/>
                <a:latin typeface="Britannic Bold" pitchFamily="34" charset="0"/>
                <a:ea typeface="Times New Roman" pitchFamily="18" charset="0"/>
              </a:rPr>
              <a:t>By Wu-</a:t>
            </a:r>
            <a:r>
              <a:rPr kumimoji="0" lang="en-US" sz="2000" b="0" i="0" u="none" strike="noStrike" cap="none" normalizeH="0" baseline="0" dirty="0" err="1" smtClean="0">
                <a:ln>
                  <a:noFill/>
                </a:ln>
                <a:solidFill>
                  <a:srgbClr val="800080"/>
                </a:solidFill>
                <a:effectLst/>
                <a:latin typeface="Britannic Bold" pitchFamily="34" charset="0"/>
                <a:ea typeface="Times New Roman" pitchFamily="18" charset="0"/>
              </a:rPr>
              <a:t>Xin</a:t>
            </a:r>
            <a:r>
              <a:rPr kumimoji="0" lang="en-US" sz="2000" b="0" i="0" u="none" strike="noStrike" cap="none" normalizeH="0" baseline="0" dirty="0" smtClean="0">
                <a:ln>
                  <a:noFill/>
                </a:ln>
                <a:solidFill>
                  <a:srgbClr val="800080"/>
                </a:solidFill>
                <a:effectLst/>
                <a:latin typeface="Britannic Bold" pitchFamily="34" charset="0"/>
                <a:ea typeface="Times New Roman" pitchFamily="18" charset="0"/>
              </a:rPr>
              <a:t> </a:t>
            </a:r>
            <a:r>
              <a:rPr kumimoji="0" lang="en-US" sz="2000" b="0" i="0" u="none" strike="noStrike" cap="none" normalizeH="0" baseline="0" dirty="0" err="1" smtClean="0">
                <a:ln>
                  <a:noFill/>
                </a:ln>
                <a:solidFill>
                  <a:srgbClr val="800080"/>
                </a:solidFill>
                <a:effectLst/>
                <a:latin typeface="Britannic Bold" pitchFamily="34" charset="0"/>
                <a:ea typeface="Times New Roman" pitchFamily="18" charset="0"/>
              </a:rPr>
              <a:t>Yim</a:t>
            </a:r>
            <a:endParaRPr kumimoji="0" lang="en-US" sz="20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Keeping fit sam.wmv">
            <a:hlinkClick r:id="" action="ppaction://media"/>
          </p:cNvPr>
          <p:cNvPicPr>
            <a:picLocks noRot="1" noChangeAspect="1"/>
          </p:cNvPicPr>
          <p:nvPr>
            <a:videoFile r:link="rId1"/>
          </p:nvPr>
        </p:nvPicPr>
        <p:blipFill>
          <a:blip r:embed="rId3"/>
          <a:stretch>
            <a:fillRect/>
          </a:stretch>
        </p:blipFill>
        <p:spPr>
          <a:xfrm>
            <a:off x="1524000" y="1143000"/>
            <a:ext cx="6096000" cy="4572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74036"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1032</TotalTime>
  <Words>1134</Words>
  <Application>Microsoft Office PowerPoint</Application>
  <PresentationFormat>On-screen Show (4:3)</PresentationFormat>
  <Paragraphs>123</Paragraphs>
  <Slides>19</Slides>
  <Notes>0</Notes>
  <HiddenSlides>0</HiddenSlides>
  <MMClips>8</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We were successful because we</vt:lpstr>
    </vt:vector>
  </TitlesOfParts>
  <Company>Ministry of Education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Ministry of Education</dc:creator>
  <cp:lastModifiedBy>Ministry of Education</cp:lastModifiedBy>
  <cp:revision>23</cp:revision>
  <dcterms:created xsi:type="dcterms:W3CDTF">2010-05-19T03:27:27Z</dcterms:created>
  <dcterms:modified xsi:type="dcterms:W3CDTF">2010-05-22T00:29:48Z</dcterms:modified>
</cp:coreProperties>
</file>